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314" r:id="rId5"/>
    <p:sldId id="329" r:id="rId6"/>
    <p:sldId id="350" r:id="rId7"/>
    <p:sldId id="346" r:id="rId8"/>
    <p:sldId id="328" r:id="rId9"/>
    <p:sldId id="363" r:id="rId10"/>
    <p:sldId id="365" r:id="rId11"/>
    <p:sldId id="364" r:id="rId12"/>
    <p:sldId id="334" r:id="rId13"/>
    <p:sldId id="367" r:id="rId14"/>
    <p:sldId id="352" r:id="rId15"/>
    <p:sldId id="351" r:id="rId16"/>
    <p:sldId id="343" r:id="rId17"/>
    <p:sldId id="369" r:id="rId18"/>
    <p:sldId id="347" r:id="rId19"/>
    <p:sldId id="375" r:id="rId20"/>
    <p:sldId id="354" r:id="rId21"/>
    <p:sldId id="376" r:id="rId22"/>
    <p:sldId id="379" r:id="rId23"/>
    <p:sldId id="380" r:id="rId24"/>
    <p:sldId id="381" r:id="rId25"/>
    <p:sldId id="382" r:id="rId26"/>
    <p:sldId id="370" r:id="rId27"/>
    <p:sldId id="349" r:id="rId28"/>
    <p:sldId id="339" r:id="rId29"/>
    <p:sldId id="356" r:id="rId30"/>
    <p:sldId id="357" r:id="rId31"/>
    <p:sldId id="358" r:id="rId32"/>
    <p:sldId id="373" r:id="rId33"/>
    <p:sldId id="371" r:id="rId34"/>
    <p:sldId id="372" r:id="rId35"/>
    <p:sldId id="325" r:id="rId36"/>
    <p:sldId id="33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DFE"/>
    <a:srgbClr val="D4DDFE"/>
    <a:srgbClr val="D5DEFF"/>
    <a:srgbClr val="F6F7FF"/>
    <a:srgbClr val="DBDCE5"/>
    <a:srgbClr val="F0F1FB"/>
    <a:srgbClr val="DFE1F6"/>
    <a:srgbClr val="EEEFF5"/>
    <a:srgbClr val="DFE1EF"/>
    <a:srgbClr val="A9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9D2B1D-5669-4155-A5F5-E24EF9FF415D}" v="366" dt="2024-04-23T10:47:47.564"/>
    <p1510:client id="{EB5B172C-BBE0-4D91-A307-8DBCE0DAB066}" v="4117" dt="2024-04-24T08:51:39.335"/>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97" autoAdjust="0"/>
    <p:restoredTop sz="95365" autoAdjust="0"/>
  </p:normalViewPr>
  <p:slideViewPr>
    <p:cSldViewPr snapToGrid="0">
      <p:cViewPr varScale="1">
        <p:scale>
          <a:sx n="118" d="100"/>
          <a:sy n="118" d="100"/>
        </p:scale>
        <p:origin x="968" y="192"/>
      </p:cViewPr>
      <p:guideLst>
        <p:guide orient="horz" pos="1416"/>
        <p:guide orient="horz" pos="1008"/>
        <p:guide pos="3840"/>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4/24/24</a:t>
            </a:fld>
            <a:endParaRPr lang="en-US" dirty="0"/>
          </a:p>
        </p:txBody>
      </p:sp>
      <p:sp>
        <p:nvSpPr>
          <p:cNvPr id="4" name="Footer Placeholder 3">
            <a:extLst>
              <a:ext uri="{FF2B5EF4-FFF2-40B4-BE49-F238E27FC236}">
                <a16:creationId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9:06:35.658"/>
    </inkml:context>
    <inkml:brush xml:id="br0">
      <inkml:brushProperty name="width" value="0.1" units="cm"/>
      <inkml:brushProperty name="height" value="0.1" units="cm"/>
      <inkml:brushProperty name="color" value="#E71224"/>
    </inkml:brush>
  </inkml:definitions>
  <inkml:trace contextRef="#ctx0" brushRef="#br0">18422 3824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9:06:35.659"/>
    </inkml:context>
    <inkml:brush xml:id="br0">
      <inkml:brushProperty name="width" value="0.1" units="cm"/>
      <inkml:brushProperty name="height" value="0.1" units="cm"/>
      <inkml:brushProperty name="color" value="#E71224"/>
    </inkml:brush>
  </inkml:definitions>
  <inkml:trace contextRef="#ctx0" brushRef="#br0">11266 11795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9:06:35.660"/>
    </inkml:context>
    <inkml:brush xml:id="br0">
      <inkml:brushProperty name="width" value="0.1" units="cm"/>
      <inkml:brushProperty name="height" value="0.1" units="cm"/>
      <inkml:brushProperty name="color" value="#E71224"/>
    </inkml:brush>
  </inkml:definitions>
  <inkml:trace contextRef="#ctx0" brushRef="#br0">12317 11449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4T09:06:35.661"/>
    </inkml:context>
    <inkml:brush xml:id="br0">
      <inkml:brushProperty name="width" value="0.1" units="cm"/>
      <inkml:brushProperty name="height" value="0.1" units="cm"/>
      <inkml:brushProperty name="color" value="#E71224"/>
    </inkml:brush>
  </inkml:definitions>
  <inkml:trace contextRef="#ctx0" brushRef="#br0">12514 11539 16383 0 0,'1'0'0'0'0,"0"0"0"0"0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4/24/24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gitlab.com/imhoffman/fa19b4-mat3006/wikis/home" TargetMode="External"/><Relationship Id="rId13" Type="http://schemas.openxmlformats.org/officeDocument/2006/relationships/hyperlink" Target="https://www.reddit.com/r/adventofcode/search?q=flair%3Aupping&amp;restrict_sr=on" TargetMode="External"/><Relationship Id="rId3" Type="http://schemas.openxmlformats.org/officeDocument/2006/relationships/hyperlink" Target="https://en.wikipedia.org/wiki/Advent_calendar" TargetMode="External"/><Relationship Id="rId7" Type="http://schemas.openxmlformats.org/officeDocument/2006/relationships/hyperlink" Target="https://twitter.com/pgoultiaev/status/950805811583963137" TargetMode="External"/><Relationship Id="rId12" Type="http://schemas.openxmlformats.org/officeDocument/2006/relationships/hyperlink" Target="https://adventofcode.com/leaderboard"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twitter.com/dznqbit/status/1037607793144938497" TargetMode="External"/><Relationship Id="rId11" Type="http://schemas.openxmlformats.org/officeDocument/2006/relationships/hyperlink" Target="https://comp215.blogs.rice.edu/" TargetMode="External"/><Relationship Id="rId5" Type="http://schemas.openxmlformats.org/officeDocument/2006/relationships/hyperlink" Target="https://y3l2n.com/2018/05/09/interview-prep-advent-of-code/" TargetMode="External"/><Relationship Id="rId10" Type="http://schemas.openxmlformats.org/officeDocument/2006/relationships/hyperlink" Target="https://twitter.com/mrdanielklein/status/936267621468483584" TargetMode="External"/><Relationship Id="rId4" Type="http://schemas.openxmlformats.org/officeDocument/2006/relationships/hyperlink" Target="https://github.com/search?q=advent+of+code" TargetMode="External"/><Relationship Id="rId9" Type="http://schemas.openxmlformats.org/officeDocument/2006/relationships/hyperlink" Target="https://gribblelab.org/teaching/scicomp2021/index.html" TargetMode="External"/><Relationship Id="rId14" Type="http://schemas.openxmlformats.org/officeDocument/2006/relationships/hyperlink" Target="https://www.reddit.com/r/adventofcode/comments/7kd8jt/what_would_you_say_are_the_minimal_skills_for/dre0uu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modularml/mojo/discussions/2259"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a:t>Good Morning Berlin, Let's jump right in.</a:t>
            </a:r>
          </a:p>
          <a:p>
            <a:r>
              <a:rPr lang="en-US" dirty="0"/>
              <a:t> </a:t>
            </a:r>
            <a:endParaRPr lang="en-US" dirty="0">
              <a:cs typeface="Calibri"/>
            </a:endParaRPr>
          </a:p>
          <a:p>
            <a:r>
              <a:rPr lang="en-US"/>
              <a:t>If you go to this website, the Mojo playground, and type this code "print("Hello, Mojo")", the console outputs "Hello, Mojo".</a:t>
            </a:r>
          </a:p>
          <a:p>
            <a:r>
              <a:rPr lang="en-US" dirty="0"/>
              <a:t> </a:t>
            </a:r>
            <a:endParaRPr lang="en-US" dirty="0">
              <a:cs typeface="Calibri"/>
            </a:endParaRPr>
          </a:p>
          <a:p>
            <a:r>
              <a:rPr lang="en-US"/>
              <a:t>Similarly, If you go to this playground, and click button, and download this file, then run this CLI command you get a "Hello Mojo" message.</a:t>
            </a:r>
          </a:p>
          <a:p>
            <a:r>
              <a:rPr lang="en-US" dirty="0"/>
              <a:t> </a:t>
            </a:r>
            <a:endParaRPr lang="en-US" dirty="0">
              <a:cs typeface="Calibri"/>
            </a:endParaRPr>
          </a:p>
          <a:p>
            <a:r>
              <a:rPr lang="en-US" dirty="0"/>
              <a:t>It's easy to get started and jump into Mojo, but should you? That's what this talk aims to find out.</a:t>
            </a:r>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t>Naïve: Perform matrix multiplication using nested loops without any optimizations.</a:t>
            </a:r>
          </a:p>
          <a:p>
            <a:pPr>
              <a:lnSpc>
                <a:spcPct val="90000"/>
              </a:lnSpc>
              <a:spcBef>
                <a:spcPts val="1000"/>
              </a:spcBef>
            </a:pPr>
            <a:r>
              <a:rPr lang="en-US" dirty="0" err="1"/>
              <a:t>Vectorised</a:t>
            </a:r>
            <a:r>
              <a:rPr lang="en-US" dirty="0"/>
              <a:t>: Utilize SIMD (Single Instruction, Multiple Data) instructions to perform multiple operations simultaneously.</a:t>
            </a:r>
          </a:p>
          <a:p>
            <a:r>
              <a:rPr lang="en-US" dirty="0" err="1"/>
              <a:t>Parallelised</a:t>
            </a:r>
            <a:r>
              <a:rPr lang="en-US" dirty="0"/>
              <a:t>: Distribute the computation across multiple threads or processors to achieve parallel execution.</a:t>
            </a:r>
            <a:endParaRPr lang="en-US" dirty="0">
              <a:cs typeface="Calibri" panose="020F0502020204030204"/>
            </a:endParaRPr>
          </a:p>
          <a:p>
            <a:pPr marL="171450" indent="-171450">
              <a:buFont typeface="Arial"/>
              <a:buChar char="•"/>
            </a:pPr>
            <a:r>
              <a:rPr lang="en-US" dirty="0"/>
              <a:t>Tiled: Divide the matrix into smaller tiles to improve cache locality and reduce memory accesses.</a:t>
            </a:r>
          </a:p>
          <a:p>
            <a:pPr marL="171450" indent="-171450">
              <a:buFont typeface="Arial"/>
              <a:buChar char="•"/>
            </a:pPr>
            <a:r>
              <a:rPr lang="en-US" dirty="0"/>
              <a:t>Unrolled: Replicate the loop body multiple times to reduce loop overhead and enable better instruction-level parallelism.</a:t>
            </a:r>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10</a:t>
            </a:fld>
            <a:endParaRPr lang="en-US" dirty="0"/>
          </a:p>
        </p:txBody>
      </p:sp>
    </p:spTree>
    <p:extLst>
      <p:ext uri="{BB962C8B-B14F-4D97-AF65-F5344CB8AC3E}">
        <p14:creationId xmlns:p14="http://schemas.microsoft.com/office/powerpoint/2010/main" val="503343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502313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12</a:t>
            </a:fld>
            <a:endParaRPr lang="en-US" dirty="0"/>
          </a:p>
        </p:txBody>
      </p:sp>
    </p:spTree>
    <p:extLst>
      <p:ext uri="{BB962C8B-B14F-4D97-AF65-F5344CB8AC3E}">
        <p14:creationId xmlns:p14="http://schemas.microsoft.com/office/powerpoint/2010/main" val="287241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13</a:t>
            </a:fld>
            <a:endParaRPr lang="en-US" dirty="0"/>
          </a:p>
        </p:txBody>
      </p:sp>
    </p:spTree>
    <p:extLst>
      <p:ext uri="{BB962C8B-B14F-4D97-AF65-F5344CB8AC3E}">
        <p14:creationId xmlns:p14="http://schemas.microsoft.com/office/powerpoint/2010/main" val="89682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TL;DR - Mojo is definitely faster.</a:t>
            </a:r>
          </a:p>
          <a:p>
            <a:r>
              <a:rPr lang="en-US"/>
              <a:t>How to do a good benchmark. wordcloud? designer graphic?</a:t>
            </a:r>
          </a:p>
          <a:p>
            <a:r>
              <a:rPr lang="en-US" dirty="0"/>
              <a:t>Our results.</a:t>
            </a:r>
            <a:endParaRPr lang="en-US" dirty="0">
              <a:cs typeface="Calibri"/>
            </a:endParaRPr>
          </a:p>
          <a:p>
            <a:r>
              <a:rPr lang="en-US" dirty="0"/>
              <a:t>Llama2.mojo results. hyperfine.</a:t>
            </a:r>
            <a:endParaRPr lang="en-US" dirty="0">
              <a:cs typeface="Calibri"/>
            </a:endParaRPr>
          </a:p>
          <a:p>
            <a:r>
              <a:rPr lang="en-US" dirty="0"/>
              <a:t>playground </a:t>
            </a:r>
            <a:r>
              <a:rPr lang="en-US" dirty="0" err="1"/>
              <a:t>matmul</a:t>
            </a:r>
            <a:r>
              <a:rPr lang="en-US" dirty="0"/>
              <a:t> 68,000x faster demo.</a:t>
            </a:r>
            <a:endParaRPr lang="en-US" dirty="0">
              <a:cs typeface="Calibri"/>
            </a:endParaRPr>
          </a:p>
          <a:p>
            <a:r>
              <a:rPr lang="en-US" dirty="0" err="1"/>
              <a:t>fastseq</a:t>
            </a:r>
            <a:r>
              <a:rPr lang="en-US" dirty="0"/>
              <a:t> demo and rust. LLVM IR versus MLIR 'next gen' compiler.</a:t>
            </a:r>
            <a:endParaRPr lang="en-US" dirty="0">
              <a:cs typeface="Calibri"/>
            </a:endParaRPr>
          </a:p>
          <a:p>
            <a:r>
              <a:rPr lang="en-US" dirty="0"/>
              <a:t>For the Julia performance python-like people, consider looking into MLIR?</a:t>
            </a:r>
            <a:endParaRPr lang="en-US" dirty="0">
              <a:cs typeface="Calibri"/>
            </a:endParaRPr>
          </a:p>
          <a:p>
            <a:r>
              <a:rPr lang="en-US" dirty="0"/>
              <a:t>Performance on GPU?</a:t>
            </a:r>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14</a:t>
            </a:fld>
            <a:endParaRPr lang="en-US" dirty="0"/>
          </a:p>
        </p:txBody>
      </p:sp>
    </p:spTree>
    <p:extLst>
      <p:ext uri="{BB962C8B-B14F-4D97-AF65-F5344CB8AC3E}">
        <p14:creationId xmlns:p14="http://schemas.microsoft.com/office/powerpoint/2010/main" val="58880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15</a:t>
            </a:fld>
            <a:endParaRPr lang="en-US" dirty="0"/>
          </a:p>
        </p:txBody>
      </p:sp>
    </p:spTree>
    <p:extLst>
      <p:ext uri="{BB962C8B-B14F-4D97-AF65-F5344CB8AC3E}">
        <p14:creationId xmlns:p14="http://schemas.microsoft.com/office/powerpoint/2010/main" val="316840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16</a:t>
            </a:fld>
            <a:endParaRPr lang="en-US" dirty="0"/>
          </a:p>
        </p:txBody>
      </p:sp>
    </p:spTree>
    <p:extLst>
      <p:ext uri="{BB962C8B-B14F-4D97-AF65-F5344CB8AC3E}">
        <p14:creationId xmlns:p14="http://schemas.microsoft.com/office/powerpoint/2010/main" val="453470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section demonstrates some of the syntax differences between Python and Mojo.</a:t>
            </a:r>
          </a:p>
          <a:p>
            <a:r>
              <a:rPr lang="en-US" dirty="0">
                <a:cs typeface="Calibri"/>
              </a:rPr>
              <a:t>For the </a:t>
            </a:r>
            <a:r>
              <a:rPr lang="en-US" dirty="0" err="1">
                <a:cs typeface="Calibri"/>
              </a:rPr>
              <a:t>Rustaceans</a:t>
            </a:r>
            <a:r>
              <a:rPr lang="en-US" dirty="0">
                <a:cs typeface="Calibri" panose="020F0502020204030204"/>
              </a:rPr>
              <a:t> in the audience, if you can be thinking about how this systems-programming language is similar to and differs from Rust.</a:t>
            </a:r>
          </a:p>
        </p:txBody>
      </p:sp>
      <p:sp>
        <p:nvSpPr>
          <p:cNvPr id="4" name="Slide Number Placeholder 3"/>
          <p:cNvSpPr>
            <a:spLocks noGrp="1"/>
          </p:cNvSpPr>
          <p:nvPr>
            <p:ph type="sldNum" sz="quarter" idx="5"/>
          </p:nvPr>
        </p:nvSpPr>
        <p:spPr/>
        <p:txBody>
          <a:bodyPr/>
          <a:lstStyle/>
          <a:p>
            <a:fld id="{96E09883-B744-4FDD-8623-D69A66650022}" type="slidenum">
              <a:rPr lang="en-US" smtClean="0"/>
              <a:t>17</a:t>
            </a:fld>
            <a:endParaRPr lang="en-US" dirty="0"/>
          </a:p>
        </p:txBody>
      </p:sp>
    </p:spTree>
    <p:extLst>
      <p:ext uri="{BB962C8B-B14F-4D97-AF65-F5344CB8AC3E}">
        <p14:creationId xmlns:p14="http://schemas.microsoft.com/office/powerpoint/2010/main" val="268627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Advent of Code is an </a:t>
            </a:r>
            <a:r>
              <a:rPr lang="en-US" dirty="0">
                <a:hlinkClick r:id="rId3"/>
              </a:rPr>
              <a:t>Advent calendar</a:t>
            </a:r>
            <a:r>
              <a:rPr lang="en-US" dirty="0"/>
              <a:t> of small programming puzzles for a variety of skill sets and skill levels that can be solved in </a:t>
            </a:r>
            <a:r>
              <a:rPr lang="en-US" dirty="0">
                <a:hlinkClick r:id="rId4"/>
              </a:rPr>
              <a:t>any</a:t>
            </a:r>
            <a:r>
              <a:rPr lang="en-US" dirty="0"/>
              <a:t> programming language you like. People use them as </a:t>
            </a:r>
            <a:r>
              <a:rPr lang="en-US" dirty="0">
                <a:hlinkClick r:id="rId5"/>
              </a:rPr>
              <a:t>interview</a:t>
            </a:r>
            <a:r>
              <a:rPr lang="en-US" dirty="0"/>
              <a:t> </a:t>
            </a:r>
            <a:r>
              <a:rPr lang="en-US" dirty="0">
                <a:hlinkClick r:id="rId6"/>
              </a:rPr>
              <a:t>prep</a:t>
            </a:r>
            <a:r>
              <a:rPr lang="en-US" dirty="0"/>
              <a:t>, </a:t>
            </a:r>
            <a:r>
              <a:rPr lang="en-US" dirty="0">
                <a:hlinkClick r:id="rId7"/>
              </a:rPr>
              <a:t>company training</a:t>
            </a:r>
            <a:r>
              <a:rPr lang="en-US" dirty="0"/>
              <a:t>, </a:t>
            </a:r>
            <a:r>
              <a:rPr lang="en-US" dirty="0">
                <a:hlinkClick r:id="rId8"/>
              </a:rPr>
              <a:t>university</a:t>
            </a:r>
            <a:r>
              <a:rPr lang="en-US" dirty="0"/>
              <a:t> </a:t>
            </a:r>
            <a:r>
              <a:rPr lang="en-US" dirty="0">
                <a:hlinkClick r:id="rId9"/>
              </a:rPr>
              <a:t>coursework</a:t>
            </a:r>
            <a:r>
              <a:rPr lang="en-US" dirty="0"/>
              <a:t>, </a:t>
            </a:r>
            <a:r>
              <a:rPr lang="en-US" dirty="0">
                <a:hlinkClick r:id="rId10"/>
              </a:rPr>
              <a:t>practice</a:t>
            </a:r>
            <a:r>
              <a:rPr lang="en-US" dirty="0"/>
              <a:t> </a:t>
            </a:r>
            <a:r>
              <a:rPr lang="en-US" dirty="0">
                <a:hlinkClick r:id="rId11"/>
              </a:rPr>
              <a:t>problems</a:t>
            </a:r>
            <a:r>
              <a:rPr lang="en-US" dirty="0"/>
              <a:t>, a </a:t>
            </a:r>
            <a:r>
              <a:rPr lang="en-US" dirty="0">
                <a:hlinkClick r:id="rId12"/>
              </a:rPr>
              <a:t>speed contest</a:t>
            </a:r>
            <a:r>
              <a:rPr lang="en-US" dirty="0"/>
              <a:t>, or to </a:t>
            </a:r>
            <a:r>
              <a:rPr lang="en-US" dirty="0">
                <a:hlinkClick r:id="rId13"/>
              </a:rPr>
              <a:t>challenge each other</a:t>
            </a:r>
            <a:r>
              <a:rPr lang="en-US" dirty="0"/>
              <a:t>.</a:t>
            </a:r>
          </a:p>
          <a:p>
            <a:r>
              <a:rPr lang="en-US" dirty="0"/>
              <a:t>You don't need a computer science background to participate - just a little programming knowledge and some </a:t>
            </a:r>
            <a:r>
              <a:rPr lang="en-US" dirty="0">
                <a:hlinkClick r:id="rId14"/>
              </a:rPr>
              <a:t>problem solving skills</a:t>
            </a:r>
            <a:r>
              <a:rPr lang="en-US" dirty="0"/>
              <a:t> will get you pretty far. Nor do you need a fancy computer; every problem has a solution that completes in at most 15 seconds on ten-year-old hardware.</a:t>
            </a:r>
          </a:p>
          <a:p>
            <a:br>
              <a:rPr lang="en-US" dirty="0"/>
            </a:br>
            <a:endParaRPr lang="en-US"/>
          </a:p>
        </p:txBody>
      </p:sp>
      <p:sp>
        <p:nvSpPr>
          <p:cNvPr id="4" name="Slide Number Placeholder 3"/>
          <p:cNvSpPr>
            <a:spLocks noGrp="1"/>
          </p:cNvSpPr>
          <p:nvPr>
            <p:ph type="sldNum" sz="quarter" idx="5"/>
          </p:nvPr>
        </p:nvSpPr>
        <p:spPr/>
        <p:txBody>
          <a:bodyPr/>
          <a:lstStyle/>
          <a:p>
            <a:fld id="{96E09883-B744-4FDD-8623-D69A66650022}" type="slidenum">
              <a:rPr lang="en-US" smtClean="0"/>
              <a:t>18</a:t>
            </a:fld>
            <a:endParaRPr lang="en-US" dirty="0"/>
          </a:p>
        </p:txBody>
      </p:sp>
    </p:spTree>
    <p:extLst>
      <p:ext uri="{BB962C8B-B14F-4D97-AF65-F5344CB8AC3E}">
        <p14:creationId xmlns:p14="http://schemas.microsoft.com/office/powerpoint/2010/main" val="2124663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Day 1:</a:t>
            </a:r>
          </a:p>
          <a:p>
            <a:r>
              <a:rPr lang="en-US" dirty="0"/>
              <a:t> </a:t>
            </a:r>
            <a:endParaRPr lang="en-US" dirty="0">
              <a:cs typeface="Calibri"/>
            </a:endParaRPr>
          </a:p>
          <a:p>
            <a:r>
              <a:rPr lang="en-US"/>
              <a:t>1. Function Signature and `fn` vs `def` Keywords:</a:t>
            </a:r>
          </a:p>
          <a:p>
            <a:r>
              <a:rPr lang="en-US"/>
              <a:t>    - Mojo functions can be declared with either `fn` or `def`.</a:t>
            </a:r>
          </a:p>
          <a:p>
            <a:r>
              <a:rPr lang="en-US"/>
              <a:t>    - The `fn` declaration enforces type-checking and memory-safe behaviors (Rust style), while `def` allows no type declarations and dynamic behaviors (Python style).</a:t>
            </a:r>
          </a:p>
          <a:p>
            <a:r>
              <a:rPr lang="en-US"/>
              <a:t>    - When using `fn`, the function name is followed by parameters and the return type (if any).</a:t>
            </a:r>
          </a:p>
          <a:p>
            <a:r>
              <a:rPr lang="en-US"/>
              <a:t>    - Function parameters are declared with their types, such as `first: Int` and `last: Int`, providing static typing.</a:t>
            </a:r>
          </a:p>
          <a:p>
            <a:r>
              <a:rPr lang="en-US"/>
              <a:t>    - The return type of the function is specified after `-&gt;`, like `-&gt; Int`, indicating the type of value the function returns.</a:t>
            </a:r>
          </a:p>
          <a:p>
            <a:r>
              <a:rPr lang="en-US"/>
              <a:t>    - </a:t>
            </a:r>
            <a:r>
              <a:rPr lang="en-US" err="1"/>
              <a:t>Inout</a:t>
            </a:r>
            <a:r>
              <a:rPr lang="en-US"/>
              <a:t> parameters, marked with the `inout` keyword, allow for efficient mutation of input variables without the need for explicit return values.</a:t>
            </a:r>
          </a:p>
          <a:p>
            <a:r>
              <a:rPr lang="en-US"/>
              <a:t>    - Example: `fn assignFirstLast(inout first: Int, inout last: Int, val: Int)`</a:t>
            </a:r>
          </a:p>
          <a:p>
            <a:r>
              <a:rPr lang="en-US"/>
              <a:t>2. Variables:</a:t>
            </a:r>
          </a:p>
          <a:p>
            <a:r>
              <a:rPr lang="en-US"/>
              <a:t>    - Mojo has two types of variables: mutable variables declared with `var` and immutable variables declared with `let`.</a:t>
            </a:r>
          </a:p>
          <a:p>
            <a:r>
              <a:rPr lang="en-US"/>
              <a:t>    - Mutable variables can be reassigned, while immutable variables cannot be changed once assigned.</a:t>
            </a:r>
          </a:p>
          <a:p>
            <a:r>
              <a:rPr lang="en-US" dirty="0"/>
              <a:t>    - The code uses both `var` and `let` to declare variables, such as `var first = -1` and `let </a:t>
            </a:r>
            <a:r>
              <a:rPr lang="en-US" dirty="0" err="1"/>
              <a:t>asciiVal</a:t>
            </a:r>
            <a:r>
              <a:rPr lang="en-US" dirty="0"/>
              <a:t> = </a:t>
            </a:r>
            <a:r>
              <a:rPr lang="en-US" dirty="0" err="1"/>
              <a:t>ord</a:t>
            </a:r>
            <a:r>
              <a:rPr lang="en-US" dirty="0"/>
              <a:t>(line[</a:t>
            </a:r>
            <a:r>
              <a:rPr lang="en-US" dirty="0" err="1"/>
              <a:t>i</a:t>
            </a:r>
            <a:r>
              <a:rPr lang="en-US" dirty="0"/>
              <a:t>])`.</a:t>
            </a:r>
            <a:endParaRPr lang="en-US" dirty="0">
              <a:cs typeface="Calibri"/>
            </a:endParaRPr>
          </a:p>
          <a:p>
            <a:r>
              <a:rPr lang="en-US" dirty="0"/>
              <a:t>    - In the updated version of Mojo (changelog 2024.2), `let` declarations now produce a compile-time error instead of a warning, as a step towards removing `let` declarations. The compiler still recognizes the `let` keyword for now to produce a good error message, but it will be removed in subsequent releases.</a:t>
            </a:r>
            <a:endParaRPr lang="en-US" dirty="0">
              <a:cs typeface="Calibri"/>
            </a:endParaRPr>
          </a:p>
          <a:p>
            <a:r>
              <a:rPr lang="en-US" dirty="0"/>
              <a:t>3. Importing Python Modules:</a:t>
            </a:r>
            <a:endParaRPr lang="en-US" dirty="0">
              <a:cs typeface="Calibri"/>
            </a:endParaRPr>
          </a:p>
          <a:p>
            <a:r>
              <a:rPr lang="en-US" dirty="0"/>
              <a:t>    - The code demonstrates importing Python modules into Mojo using the `Python` class and the `</a:t>
            </a:r>
            <a:r>
              <a:rPr lang="en-US" dirty="0" err="1"/>
              <a:t>import_module</a:t>
            </a:r>
            <a:r>
              <a:rPr lang="en-US" dirty="0"/>
              <a:t>()` method.</a:t>
            </a:r>
            <a:endParaRPr lang="en-US" dirty="0">
              <a:cs typeface="Calibri"/>
            </a:endParaRPr>
          </a:p>
          <a:p>
            <a:r>
              <a:rPr lang="en-US" dirty="0"/>
              <a:t>    - This allows Mojo code to leverage existing Python libraries and functionality seamlessly.</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19</a:t>
            </a:fld>
            <a:endParaRPr lang="en-US" dirty="0"/>
          </a:p>
        </p:txBody>
      </p:sp>
    </p:spTree>
    <p:extLst>
      <p:ext uri="{BB962C8B-B14F-4D97-AF65-F5344CB8AC3E}">
        <p14:creationId xmlns:p14="http://schemas.microsoft.com/office/powerpoint/2010/main" val="901078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Day 15:</a:t>
            </a:r>
          </a:p>
          <a:p>
            <a:r>
              <a:rPr lang="en-US" dirty="0"/>
              <a:t> </a:t>
            </a:r>
            <a:endParaRPr lang="en-US" dirty="0">
              <a:cs typeface="Calibri"/>
            </a:endParaRPr>
          </a:p>
          <a:p>
            <a:r>
              <a:rPr lang="en-US"/>
              <a:t>1. Collections and Generics:</a:t>
            </a:r>
          </a:p>
          <a:p>
            <a:r>
              <a:rPr lang="en-US"/>
              <a:t>    - The code utilizes the `List` type from the `collections.list` module (previously known as `DynamicVector` from `collections.vector`), which is similar to Python's `list` but with static typing.</a:t>
            </a:r>
          </a:p>
          <a:p>
            <a:r>
              <a:rPr lang="en-US"/>
              <a:t>    - Generics are used to specify the type of elements in the list, such as `List[Int]` and `List[String]`, providing type safety.</a:t>
            </a:r>
          </a:p>
          <a:p>
            <a:r>
              <a:rPr lang="en-US"/>
              <a:t>2. Function Definitions with Raises:</a:t>
            </a:r>
          </a:p>
          <a:p>
            <a:r>
              <a:rPr lang="en-US"/>
              <a:t>    - Mojo functions can specify the `raises` keyword to indicate that they may throw exceptions, providing explicit error handling.</a:t>
            </a:r>
          </a:p>
          <a:p>
            <a:r>
              <a:rPr lang="en-US"/>
              <a:t>    - The `raises` keyword is used in function definitions like `fn part1(block: List[String]) raises -&gt; Int`.</a:t>
            </a:r>
          </a:p>
          <a:p>
            <a:r>
              <a:rPr lang="en-US"/>
              <a:t>3. Tuple Unpacking:</a:t>
            </a:r>
          </a:p>
          <a:p>
            <a:r>
              <a:rPr lang="en-US" dirty="0"/>
              <a:t>    - Mojo allows tuple unpacking, similar to Python's tuple unpacking.</a:t>
            </a:r>
            <a:endParaRPr lang="en-US" dirty="0">
              <a:cs typeface="Calibri"/>
            </a:endParaRPr>
          </a:p>
          <a:p>
            <a:r>
              <a:rPr lang="en-US" dirty="0"/>
              <a:t>    - The code uses tuple unpacking to assign multiple variables in a single line, such as `let (</a:t>
            </a:r>
            <a:r>
              <a:rPr lang="en-US" dirty="0" err="1"/>
              <a:t>rowCount</a:t>
            </a:r>
            <a:r>
              <a:rPr lang="en-US" dirty="0"/>
              <a:t>, </a:t>
            </a:r>
            <a:r>
              <a:rPr lang="en-US" dirty="0" err="1"/>
              <a:t>colCount</a:t>
            </a:r>
            <a:r>
              <a:rPr lang="en-US" dirty="0"/>
              <a:t>) = (</a:t>
            </a:r>
            <a:r>
              <a:rPr lang="en-US" dirty="0" err="1"/>
              <a:t>len</a:t>
            </a:r>
            <a:r>
              <a:rPr lang="en-US" dirty="0"/>
              <a:t>(block), </a:t>
            </a:r>
            <a:r>
              <a:rPr lang="en-US" dirty="0" err="1"/>
              <a:t>len</a:t>
            </a:r>
            <a:r>
              <a:rPr lang="en-US" dirty="0"/>
              <a:t>(block[0]))`.</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20</a:t>
            </a:fld>
            <a:endParaRPr lang="en-US" dirty="0"/>
          </a:p>
        </p:txBody>
      </p:sp>
    </p:spTree>
    <p:extLst>
      <p:ext uri="{BB962C8B-B14F-4D97-AF65-F5344CB8AC3E}">
        <p14:creationId xmlns:p14="http://schemas.microsoft.com/office/powerpoint/2010/main" val="1380966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Day 19:</a:t>
            </a:r>
          </a:p>
          <a:p>
            <a:r>
              <a:rPr lang="en-US" dirty="0"/>
              <a:t> </a:t>
            </a:r>
            <a:endParaRPr lang="en-US" dirty="0">
              <a:cs typeface="Calibri"/>
            </a:endParaRPr>
          </a:p>
          <a:p>
            <a:r>
              <a:rPr lang="en-US"/>
              <a:t>1. Structs and Value Semantics:</a:t>
            </a:r>
          </a:p>
          <a:p>
            <a:r>
              <a:rPr lang="en-US"/>
              <a:t>    - Mojo introduces the concept of structs, which are value types that can hold multiple fields.</a:t>
            </a:r>
          </a:p>
          <a:p>
            <a:r>
              <a:rPr lang="en-US"/>
              <a:t>    - The `@value` decorator is used to define structs, such as `Part`, `WorkflowItem`, `Workflow`, `Range`, and `State`.</a:t>
            </a:r>
          </a:p>
          <a:p>
            <a:r>
              <a:rPr lang="en-US"/>
              <a:t>    - Value types have value semantics, meaning they are copied when assigned or passed as arguments, ensuring data immutability.</a:t>
            </a:r>
          </a:p>
          <a:p>
            <a:r>
              <a:rPr lang="en-US"/>
              <a:t>2. Struct Inheritance and Traits:</a:t>
            </a:r>
          </a:p>
          <a:p>
            <a:r>
              <a:rPr lang="en-US"/>
              <a:t>    - The `CollectionElement` trait is used as a base for the structs, indicating that they can be elements of a collection.</a:t>
            </a:r>
          </a:p>
          <a:p>
            <a:r>
              <a:rPr lang="en-US"/>
              <a:t>    - The `@register_passable` decorator is used to register the `Part` and `Range` structs as passable, allowing them to be used as function arguments or return values.</a:t>
            </a:r>
          </a:p>
          <a:p>
            <a:r>
              <a:rPr lang="en-US"/>
              <a:t>3. Conditional Expressions:</a:t>
            </a:r>
          </a:p>
          <a:p>
            <a:r>
              <a:rPr lang="en-US"/>
              <a:t>    - Mojo supports conditional expressions, similar to Python's ternary operator.</a:t>
            </a:r>
          </a:p>
          <a:p>
            <a:r>
              <a:rPr lang="en-US"/>
              <a:t>    - The code uses conditional expressions like `hit = p.x &lt; item.size if item.less else p.x &gt; item.size` to assign values based on a condition.</a:t>
            </a:r>
          </a:p>
          <a:p>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21</a:t>
            </a:fld>
            <a:endParaRPr lang="en-US" dirty="0"/>
          </a:p>
        </p:txBody>
      </p:sp>
    </p:spTree>
    <p:extLst>
      <p:ext uri="{BB962C8B-B14F-4D97-AF65-F5344CB8AC3E}">
        <p14:creationId xmlns:p14="http://schemas.microsoft.com/office/powerpoint/2010/main" val="236646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23:</a:t>
            </a:r>
          </a:p>
          <a:p>
            <a:r>
              <a:rPr lang="en-US"/>
              <a:t> </a:t>
            </a:r>
          </a:p>
          <a:p>
            <a:r>
              <a:rPr lang="en-US" dirty="0"/>
              <a:t>1. Structs and Generics:</a:t>
            </a:r>
          </a:p>
          <a:p>
            <a:r>
              <a:rPr lang="en-US" dirty="0"/>
              <a:t>    - The code defines several structs using the `@value` decorator, such as `Pair`, `IntPair`, `Point`, `Dir`, and `Edge`.</a:t>
            </a:r>
          </a:p>
          <a:p>
            <a:r>
              <a:rPr lang="en-US" dirty="0"/>
              <a:t>    - The `Pair` struct is a generic struct that takes two type parameters, `T` and `U`, which must conform to the `CollectionElement` trait.</a:t>
            </a:r>
          </a:p>
          <a:p>
            <a:r>
              <a:rPr lang="en-US" dirty="0"/>
              <a:t>2. Type Aliases and Tuples:</a:t>
            </a:r>
          </a:p>
          <a:p>
            <a:r>
              <a:rPr lang="en-US" dirty="0"/>
              <a:t>    - The code uses type aliases to create more expressive names for commonly used types, such as `Point`, `Dir`, and `Edge`, which are all aliases for `IntPair`.</a:t>
            </a:r>
          </a:p>
          <a:p>
            <a:r>
              <a:rPr lang="en-US" dirty="0"/>
              <a:t>    - The `StaticTuple` type is used to define a tuple of fixed size and type, such as `StaticTuple[4, Dir]`.</a:t>
            </a:r>
          </a:p>
          <a:p>
            <a:r>
              <a:rPr lang="en-US" dirty="0"/>
              <a:t>3. Function Overloading:</a:t>
            </a:r>
          </a:p>
          <a:p>
            <a:r>
              <a:rPr lang="en-US" dirty="0"/>
              <a:t>    - The code defines multiple functions with the same name but different parameter types, such as `find` and `erase`.</a:t>
            </a:r>
          </a:p>
          <a:p>
            <a:r>
              <a:rPr lang="en-US" dirty="0"/>
              <a:t>    - Function overloading allows for more expressive and type-specific behavior based on the argument types.</a:t>
            </a:r>
          </a:p>
          <a:p>
            <a:r>
              <a:rPr lang="en-US"/>
              <a:t> </a:t>
            </a:r>
          </a:p>
          <a:p>
            <a:r>
              <a:rPr lang="en-US" dirty="0"/>
              <a:t>Note: In the updated version of Mojo (changelog 2024.2), `DynamicVector` has been renamed to `List` and moved from the `collections.vector` module to the `collections.list` module. Additionally, `List.push_back()` has been removed, and the `append()` function should be used instead.</a:t>
            </a:r>
          </a:p>
          <a:p>
            <a:r>
              <a:rPr lang="en-US"/>
              <a:t> </a:t>
            </a:r>
          </a:p>
          <a:p>
            <a:r>
              <a:rPr lang="en-US" dirty="0"/>
              <a:t>These changes reflect the evolution of the Mojo language over time, showcasing how the interface and naming conventions have been refined in recent months.</a:t>
            </a:r>
          </a:p>
        </p:txBody>
      </p:sp>
      <p:sp>
        <p:nvSpPr>
          <p:cNvPr id="4" name="Slide Number Placeholder 3"/>
          <p:cNvSpPr>
            <a:spLocks noGrp="1"/>
          </p:cNvSpPr>
          <p:nvPr>
            <p:ph type="sldNum" sz="quarter" idx="5"/>
          </p:nvPr>
        </p:nvSpPr>
        <p:spPr/>
        <p:txBody>
          <a:bodyPr/>
          <a:lstStyle/>
          <a:p>
            <a:fld id="{96E09883-B744-4FDD-8623-D69A66650022}" type="slidenum">
              <a:rPr lang="en-US" smtClean="0"/>
              <a:t>22</a:t>
            </a:fld>
            <a:endParaRPr lang="en-US" dirty="0"/>
          </a:p>
        </p:txBody>
      </p:sp>
    </p:spTree>
    <p:extLst>
      <p:ext uri="{BB962C8B-B14F-4D97-AF65-F5344CB8AC3E}">
        <p14:creationId xmlns:p14="http://schemas.microsoft.com/office/powerpoint/2010/main" val="2733068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See for yourself how you feel about this interface for coding performant python, compared to rust/</a:t>
            </a:r>
            <a:r>
              <a:rPr lang="en-US" dirty="0" err="1"/>
              <a:t>c++</a:t>
            </a:r>
            <a:endParaRPr lang="en-US" dirty="0" err="1">
              <a:cs typeface="Calibri"/>
            </a:endParaRPr>
          </a:p>
          <a:p>
            <a:r>
              <a:rPr lang="en-US" dirty="0"/>
              <a:t>despite the change to date-style versioning, 2024.2.1 is still definitely 0.X. The interface moves regularly.</a:t>
            </a:r>
            <a:endParaRPr lang="en-US" dirty="0">
              <a:cs typeface="Calibri"/>
            </a:endParaRPr>
          </a:p>
          <a:p>
            <a:r>
              <a:rPr lang="en-US" dirty="0"/>
              <a:t>Cross the River by Feeling the stones: let removal.</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23</a:t>
            </a:fld>
            <a:endParaRPr lang="en-US" dirty="0"/>
          </a:p>
        </p:txBody>
      </p:sp>
    </p:spTree>
    <p:extLst>
      <p:ext uri="{BB962C8B-B14F-4D97-AF65-F5344CB8AC3E}">
        <p14:creationId xmlns:p14="http://schemas.microsoft.com/office/powerpoint/2010/main" val="2990227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24</a:t>
            </a:fld>
            <a:endParaRPr lang="en-US" dirty="0"/>
          </a:p>
        </p:txBody>
      </p:sp>
    </p:spTree>
    <p:extLst>
      <p:ext uri="{BB962C8B-B14F-4D97-AF65-F5344CB8AC3E}">
        <p14:creationId xmlns:p14="http://schemas.microsoft.com/office/powerpoint/2010/main" val="3294856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t>Mojo's open-source journey </a:t>
            </a:r>
          </a:p>
          <a:p>
            <a:r>
              <a:rPr lang="en-US" dirty="0"/>
              <a:t>a. Initial closed invite-only beta phase. </a:t>
            </a:r>
            <a:br>
              <a:rPr lang="en-US" dirty="0">
                <a:cs typeface="+mn-lt"/>
              </a:rPr>
            </a:br>
            <a:r>
              <a:rPr lang="en-US" dirty="0"/>
              <a:t>b. The current state of their open-source journey. </a:t>
            </a:r>
            <a:br>
              <a:rPr lang="en-US" dirty="0">
                <a:cs typeface="+mn-lt"/>
              </a:rPr>
            </a:br>
            <a:r>
              <a:rPr lang="en-US" dirty="0"/>
              <a:t>c. Impact of open-sourcing on community growth and engagement. </a:t>
            </a:r>
            <a:endParaRPr lang="en-US"/>
          </a:p>
        </p:txBody>
      </p:sp>
      <p:sp>
        <p:nvSpPr>
          <p:cNvPr id="4" name="Slide Number Placeholder 3"/>
          <p:cNvSpPr>
            <a:spLocks noGrp="1"/>
          </p:cNvSpPr>
          <p:nvPr>
            <p:ph type="sldNum" sz="quarter" idx="5"/>
          </p:nvPr>
        </p:nvSpPr>
        <p:spPr/>
        <p:txBody>
          <a:bodyPr/>
          <a:lstStyle/>
          <a:p>
            <a:fld id="{96E09883-B744-4FDD-8623-D69A66650022}" type="slidenum">
              <a:rPr lang="en-US" smtClean="0"/>
              <a:t>25</a:t>
            </a:fld>
            <a:endParaRPr lang="en-US" dirty="0"/>
          </a:p>
        </p:txBody>
      </p:sp>
    </p:spTree>
    <p:extLst>
      <p:ext uri="{BB962C8B-B14F-4D97-AF65-F5344CB8AC3E}">
        <p14:creationId xmlns:p14="http://schemas.microsoft.com/office/powerpoint/2010/main" val="3748998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Community.</a:t>
            </a:r>
            <a:endParaRPr lang="en-US" dirty="0">
              <a:cs typeface="Calibri"/>
            </a:endParaRPr>
          </a:p>
          <a:p>
            <a:r>
              <a:rPr lang="en-US" dirty="0"/>
              <a:t>Style Guide. </a:t>
            </a:r>
            <a:r>
              <a:rPr lang="en-US" dirty="0" err="1"/>
              <a:t>blankcase</a:t>
            </a:r>
            <a:r>
              <a:rPr lang="en-US" dirty="0"/>
              <a:t> and </a:t>
            </a:r>
            <a:r>
              <a:rPr lang="en-US" dirty="0" err="1"/>
              <a:t>PascalCase</a:t>
            </a:r>
            <a:r>
              <a:rPr lang="en-US" dirty="0"/>
              <a:t> versus </a:t>
            </a:r>
            <a:r>
              <a:rPr lang="en-US" dirty="0" err="1"/>
              <a:t>snake_case</a:t>
            </a:r>
            <a:r>
              <a:rPr lang="en-US" dirty="0"/>
              <a:t>. Sounds pretty basic to any </a:t>
            </a:r>
            <a:r>
              <a:rPr lang="en-US" dirty="0" err="1"/>
              <a:t>pythonista</a:t>
            </a:r>
            <a:r>
              <a:rPr lang="en-US" dirty="0"/>
              <a:t>?</a:t>
            </a:r>
            <a:endParaRPr lang="en-US" dirty="0">
              <a:cs typeface="Calibri"/>
            </a:endParaRPr>
          </a:p>
          <a:p>
            <a:r>
              <a:rPr lang="en-US" dirty="0"/>
              <a:t>Also beware there are some issues where people seem to be falsely claiming things are pythonic?</a:t>
            </a:r>
            <a:endParaRPr lang="en-US" dirty="0">
              <a:cs typeface="Calibri"/>
            </a:endParaRPr>
          </a:p>
          <a:p>
            <a:r>
              <a:rPr lang="en-US" dirty="0">
                <a:hlinkClick r:id="rId3"/>
              </a:rPr>
              <a:t>https://github.com/modularml/mojo/discussions/2259</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26</a:t>
            </a:fld>
            <a:endParaRPr lang="en-US" dirty="0"/>
          </a:p>
        </p:txBody>
      </p:sp>
    </p:spTree>
    <p:extLst>
      <p:ext uri="{BB962C8B-B14F-4D97-AF65-F5344CB8AC3E}">
        <p14:creationId xmlns:p14="http://schemas.microsoft.com/office/powerpoint/2010/main" val="1882170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27</a:t>
            </a:fld>
            <a:endParaRPr lang="en-US" dirty="0"/>
          </a:p>
        </p:txBody>
      </p:sp>
    </p:spTree>
    <p:extLst>
      <p:ext uri="{BB962C8B-B14F-4D97-AF65-F5344CB8AC3E}">
        <p14:creationId xmlns:p14="http://schemas.microsoft.com/office/powerpoint/2010/main" val="1511549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Mojo open-sourced the </a:t>
            </a:r>
            <a:r>
              <a:rPr lang="en-US" dirty="0" err="1">
                <a:cs typeface="Calibri"/>
              </a:rPr>
              <a:t>stdlib</a:t>
            </a:r>
            <a:r>
              <a:rPr lang="en-US" dirty="0">
                <a:cs typeface="Calibri"/>
              </a:rPr>
              <a:t> March 2024.</a:t>
            </a:r>
          </a:p>
          <a:p>
            <a:endParaRPr lang="en-US" dirty="0">
              <a:cs typeface="Calibri"/>
            </a:endParaRPr>
          </a:p>
          <a:p>
            <a:r>
              <a:rPr lang="en-US" dirty="0">
                <a:cs typeface="Calibri"/>
              </a:rPr>
              <a:t>This language is fixing a different problem than Python solved. Inherently it will value different things.</a:t>
            </a:r>
          </a:p>
          <a:p>
            <a:endParaRPr lang="en-US" dirty="0"/>
          </a:p>
          <a:p>
            <a:r>
              <a:rPr lang="en-US"/>
              <a:t>The community and governance interaction is being figured out right now.</a:t>
            </a:r>
          </a:p>
          <a:p>
            <a:r>
              <a:rPr lang="en-US" dirty="0">
                <a:cs typeface="Calibri"/>
              </a:rPr>
              <a:t>Note this document was last edited yesterday. </a:t>
            </a:r>
            <a:endParaRPr lang="en-US"/>
          </a:p>
        </p:txBody>
      </p:sp>
      <p:sp>
        <p:nvSpPr>
          <p:cNvPr id="4" name="Slide Number Placeholder 3"/>
          <p:cNvSpPr>
            <a:spLocks noGrp="1"/>
          </p:cNvSpPr>
          <p:nvPr>
            <p:ph type="sldNum" sz="quarter" idx="5"/>
          </p:nvPr>
        </p:nvSpPr>
        <p:spPr/>
        <p:txBody>
          <a:bodyPr/>
          <a:lstStyle/>
          <a:p>
            <a:fld id="{96E09883-B744-4FDD-8623-D69A66650022}" type="slidenum">
              <a:rPr lang="en-US" smtClean="0"/>
              <a:t>28</a:t>
            </a:fld>
            <a:endParaRPr lang="en-US" dirty="0"/>
          </a:p>
        </p:txBody>
      </p:sp>
    </p:spTree>
    <p:extLst>
      <p:ext uri="{BB962C8B-B14F-4D97-AF65-F5344CB8AC3E}">
        <p14:creationId xmlns:p14="http://schemas.microsoft.com/office/powerpoint/2010/main" val="3479921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favorite slide of this whole talk.</a:t>
            </a:r>
          </a:p>
          <a:p>
            <a:endParaRPr lang="en-US" dirty="0">
              <a:cs typeface="Calibri"/>
            </a:endParaRPr>
          </a:p>
          <a:p>
            <a:r>
              <a:rPr lang="en-US" dirty="0"/>
              <a:t>Should the Python community trust and adopt a potentially re-licensable product?</a:t>
            </a:r>
          </a:p>
          <a:p>
            <a:endParaRPr lang="en-US" dirty="0">
              <a:cs typeface="Calibri"/>
            </a:endParaRPr>
          </a:p>
          <a:p>
            <a:r>
              <a:rPr lang="en-US" dirty="0">
                <a:cs typeface="Calibri"/>
              </a:rPr>
              <a:t>I don't think this is going to happen, but it's worth explicitly highlighting why I think this. If other more cynical Pythonistas would want to avoid adoption for this reason, I would understand.</a:t>
            </a:r>
          </a:p>
        </p:txBody>
      </p:sp>
      <p:sp>
        <p:nvSpPr>
          <p:cNvPr id="4" name="Slide Number Placeholder 3"/>
          <p:cNvSpPr>
            <a:spLocks noGrp="1"/>
          </p:cNvSpPr>
          <p:nvPr>
            <p:ph type="sldNum" sz="quarter" idx="5"/>
          </p:nvPr>
        </p:nvSpPr>
        <p:spPr/>
        <p:txBody>
          <a:bodyPr/>
          <a:lstStyle/>
          <a:p>
            <a:fld id="{96E09883-B744-4FDD-8623-D69A66650022}" type="slidenum">
              <a:rPr lang="en-US" smtClean="0"/>
              <a:t>29</a:t>
            </a:fld>
            <a:endParaRPr lang="en-US" dirty="0"/>
          </a:p>
        </p:txBody>
      </p:sp>
    </p:spTree>
    <p:extLst>
      <p:ext uri="{BB962C8B-B14F-4D97-AF65-F5344CB8AC3E}">
        <p14:creationId xmlns:p14="http://schemas.microsoft.com/office/powerpoint/2010/main" val="67437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a:t>
            </a:fld>
            <a:endParaRPr lang="en-US" dirty="0"/>
          </a:p>
        </p:txBody>
      </p:sp>
    </p:spTree>
    <p:extLst>
      <p:ext uri="{BB962C8B-B14F-4D97-AF65-F5344CB8AC3E}">
        <p14:creationId xmlns:p14="http://schemas.microsoft.com/office/powerpoint/2010/main" val="1016530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See for yourself whether you trust this project to remain sufficiently FOSS. If you don't trust it, go learn MLIR and add MLIR to improve Julia. There are </a:t>
            </a:r>
            <a:r>
              <a:rPr lang="en-US" dirty="0" err="1"/>
              <a:t>tonnes</a:t>
            </a:r>
            <a:r>
              <a:rPr lang="en-US" dirty="0"/>
              <a:t> of tutorials online If you do trust it, jump in.</a:t>
            </a:r>
          </a:p>
          <a:p>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30</a:t>
            </a:fld>
            <a:endParaRPr lang="en-US" dirty="0"/>
          </a:p>
        </p:txBody>
      </p:sp>
    </p:spTree>
    <p:extLst>
      <p:ext uri="{BB962C8B-B14F-4D97-AF65-F5344CB8AC3E}">
        <p14:creationId xmlns:p14="http://schemas.microsoft.com/office/powerpoint/2010/main" val="1785271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31</a:t>
            </a:fld>
            <a:endParaRPr lang="en-US" dirty="0"/>
          </a:p>
        </p:txBody>
      </p:sp>
    </p:spTree>
    <p:extLst>
      <p:ext uri="{BB962C8B-B14F-4D97-AF65-F5344CB8AC3E}">
        <p14:creationId xmlns:p14="http://schemas.microsoft.com/office/powerpoint/2010/main" val="2042592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Overall, Mojo seems like one-to-watch, ensuring the python community is engaged with the development of mojo ensures this python superset continues.</a:t>
            </a:r>
          </a:p>
        </p:txBody>
      </p:sp>
      <p:sp>
        <p:nvSpPr>
          <p:cNvPr id="4" name="Slide Number Placeholder 3"/>
          <p:cNvSpPr>
            <a:spLocks noGrp="1"/>
          </p:cNvSpPr>
          <p:nvPr>
            <p:ph type="sldNum" sz="quarter" idx="5"/>
          </p:nvPr>
        </p:nvSpPr>
        <p:spPr/>
        <p:txBody>
          <a:bodyPr/>
          <a:lstStyle/>
          <a:p>
            <a:fld id="{96E09883-B744-4FDD-8623-D69A66650022}" type="slidenum">
              <a:rPr lang="en-US" smtClean="0"/>
              <a:t>32</a:t>
            </a:fld>
            <a:endParaRPr lang="en-US" dirty="0"/>
          </a:p>
        </p:txBody>
      </p:sp>
    </p:spTree>
    <p:extLst>
      <p:ext uri="{BB962C8B-B14F-4D97-AF65-F5344CB8AC3E}">
        <p14:creationId xmlns:p14="http://schemas.microsoft.com/office/powerpoint/2010/main" val="3486908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33</a:t>
            </a:fld>
            <a:endParaRPr lang="en-US" dirty="0"/>
          </a:p>
        </p:txBody>
      </p:sp>
    </p:spTree>
    <p:extLst>
      <p:ext uri="{BB962C8B-B14F-4D97-AF65-F5344CB8AC3E}">
        <p14:creationId xmlns:p14="http://schemas.microsoft.com/office/powerpoint/2010/main" val="2570765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4</a:t>
            </a:fld>
            <a:endParaRPr lang="en-US" dirty="0"/>
          </a:p>
        </p:txBody>
      </p:sp>
    </p:spTree>
    <p:extLst>
      <p:ext uri="{BB962C8B-B14F-4D97-AF65-F5344CB8AC3E}">
        <p14:creationId xmlns:p14="http://schemas.microsoft.com/office/powerpoint/2010/main" val="314723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the beginning, Mojo is a systems-level language designed to have very similar syntax to Python.</a:t>
            </a:r>
          </a:p>
          <a:p>
            <a:r>
              <a:rPr lang="en-US" dirty="0"/>
              <a:t>Developed by the highly experienced team of compiler engineers at Modular.</a:t>
            </a:r>
          </a:p>
          <a:p>
            <a:r>
              <a:rPr lang="en-US"/>
              <a:t> </a:t>
            </a:r>
          </a:p>
          <a:p>
            <a:r>
              <a:rPr lang="en-US" dirty="0"/>
              <a:t>AI development suffers heavily from fragmentation at every layer of the stack, requiring domain expertise in C++, Python, and hardware specific code such as assembly or CUDA. Modular’s vision was to simplify the portability of code by developing a common programming model across AI hardware, to fully unlock low-level systems programming and high-level AI application development.</a:t>
            </a:r>
          </a:p>
          <a:p>
            <a:r>
              <a:rPr lang="en-US"/>
              <a:t> </a:t>
            </a:r>
          </a:p>
          <a:p>
            <a:r>
              <a:rPr lang="en-US" dirty="0"/>
              <a:t>Mojo is the first programming language targeted at AI developers released it to the world in May 2023. We built on top of next-generation compiler technology [MLIR](https://mlir.llvm.org/) and built a completely new end-to-end AI compiler. Mojo generalizes code to vastly different hardware, including CPUs, GPUs, and TPUs.</a:t>
            </a:r>
          </a:p>
          <a:p>
            <a:r>
              <a:rPr lang="en-US"/>
              <a:t> </a:t>
            </a:r>
          </a:p>
          <a:p>
            <a:r>
              <a:rPr lang="en-US" dirty="0"/>
              <a:t>Modular wants to make Mojo the programming language for all AI developers. We'll look at the performance the usability, and the open-source cred of Mojo to see whether Mojo is ready to set the Python world ablaze, kindling early sparks or just a damp squib?</a:t>
            </a:r>
          </a:p>
          <a:p>
            <a:r>
              <a:rPr lang="en-US"/>
              <a:t> </a:t>
            </a:r>
          </a:p>
          <a:p>
            <a:r>
              <a:rPr lang="en-US" dirty="0"/>
              <a:t>For non-native English speakers, a damp squib is a something that starts with great promise but doesn't deliver on expectations, such as the fizzle of a firework without any explosion or sparks.</a:t>
            </a:r>
          </a:p>
          <a:p>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46010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Completing Mojo’s AI story</a:t>
            </a:r>
          </a:p>
          <a:p>
            <a:r>
              <a:rPr lang="en-US"/>
              <a:t> </a:t>
            </a:r>
          </a:p>
          <a:p>
            <a:r>
              <a:rPr lang="en-US" dirty="0"/>
              <a:t>Modular Accelerated </a:t>
            </a:r>
            <a:r>
              <a:rPr lang="en-US" dirty="0" err="1"/>
              <a:t>Xecution</a:t>
            </a:r>
            <a:r>
              <a:rPr lang="en-US" dirty="0"/>
              <a:t> (sigh).</a:t>
            </a:r>
            <a:endParaRPr lang="en-US"/>
          </a:p>
          <a:p>
            <a:r>
              <a:rPr lang="en-US"/>
              <a:t> </a:t>
            </a:r>
          </a:p>
          <a:p>
            <a:r>
              <a:rPr lang="en-US" dirty="0"/>
              <a:t>A commercially-licensed Enterprise Edition. The Enterprise Edition will allow you to seamlessly test and deploy the same MAX components you've downloaded in the Developer Edition into a production environment. This will include support for production services such as EC2, EKS, and SageMaker on AWS.</a:t>
            </a:r>
            <a:endParaRPr lang="en-US"/>
          </a:p>
          <a:p>
            <a:r>
              <a:rPr lang="en-US"/>
              <a:t> </a:t>
            </a:r>
          </a:p>
          <a:p>
            <a:r>
              <a:rPr lang="en-US" dirty="0"/>
              <a:t>Modular MAX Engine is a high-performance AI compiler and runtime designed to optimize and accelerate AI models for inference. It is built on top of the MLIR compiler infrastructure and leverages graph-level optimizations to improve the performance and efficiency of AI models.</a:t>
            </a:r>
            <a:endParaRPr lang="en-US"/>
          </a:p>
          <a:p>
            <a:r>
              <a:rPr lang="en-US"/>
              <a:t> </a:t>
            </a:r>
          </a:p>
          <a:p>
            <a:r>
              <a:rPr lang="en-US" dirty="0"/>
              <a:t>Mojo is a programming language designed for systems programming and AI development, while MAX Engine is a compiler and runtime system for optimising and deploying AI models.</a:t>
            </a:r>
            <a:endParaRPr lang="en-US"/>
          </a:p>
          <a:p>
            <a:r>
              <a:rPr lang="en-US"/>
              <a:t> </a:t>
            </a:r>
          </a:p>
          <a:p>
            <a:r>
              <a:rPr lang="en-US" dirty="0"/>
              <a:t>MAX Engine can take models from popular AI frameworks such as TensorFlow, PyTorch, and ONNX as input. It optimizes these models and generates highly efficient code for inference.</a:t>
            </a:r>
            <a:endParaRPr lang="en-US"/>
          </a:p>
          <a:p>
            <a:r>
              <a:rPr lang="en-US"/>
              <a:t> </a:t>
            </a:r>
          </a:p>
          <a:p>
            <a:r>
              <a:rPr lang="en-US" dirty="0"/>
              <a:t>Integration with MAX Serving: MAX Engine can be used in conjunction with MAX Serving, a model serving system that enables low-latency and high-throughput inference. Optimized models from MAX Engine can be easily deployed as microservices using MAX Serving.</a:t>
            </a:r>
          </a:p>
          <a:p>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6</a:t>
            </a:fld>
            <a:endParaRPr lang="en-US" dirty="0"/>
          </a:p>
        </p:txBody>
      </p:sp>
    </p:spTree>
    <p:extLst>
      <p:ext uri="{BB962C8B-B14F-4D97-AF65-F5344CB8AC3E}">
        <p14:creationId xmlns:p14="http://schemas.microsoft.com/office/powerpoint/2010/main" val="182548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r>
              <a:rPr lang="en-US" dirty="0"/>
              <a:t>The language is being developed by Chris Lattner and the Modular team. Chris Lattner has experience across big tech, leading teams at Apple, Google and Tesla. In the open, he's been a core contributor for Clang, OpenCL, LLVM, and Swift.</a:t>
            </a:r>
          </a:p>
          <a:p>
            <a:r>
              <a:rPr lang="en-US" dirty="0"/>
              <a:t>  </a:t>
            </a:r>
          </a:p>
          <a:p>
            <a:r>
              <a:rPr lang="en-US" dirty="0"/>
              <a:t>Chris Lattner is a legendary software and hardware engineer, leading projects at Apple, Tesla, Google, SiFive, and Modular AI, including the development of Swift, LLVM, Clang, MLIR, CIRCT, TPUs, and Mojo.</a:t>
            </a:r>
          </a:p>
          <a:p>
            <a:r>
              <a:rPr lang="en-US"/>
              <a:t> </a:t>
            </a:r>
          </a:p>
          <a:p>
            <a:r>
              <a:rPr lang="en-US" dirty="0"/>
              <a:t>Chris Lattner built Swift, which was Apple's successor to Objective-C. It added a bunch of features and changed some of the syntax.</a:t>
            </a:r>
          </a:p>
          <a:p>
            <a:r>
              <a:rPr lang="en-US"/>
              <a:t> </a:t>
            </a:r>
          </a:p>
          <a:p>
            <a:r>
              <a:rPr lang="en-US" dirty="0"/>
              <a:t>Below are three example code snippets in both objective-C and Swift to illustrate how the old syntax compares to the successor language's syntax.</a:t>
            </a:r>
          </a:p>
          <a:p>
            <a:r>
              <a:rPr lang="en-US"/>
              <a:t> </a:t>
            </a:r>
          </a:p>
          <a:p>
            <a:r>
              <a:rPr lang="en-US" dirty="0"/>
              <a:t>Swift is to Objective-C, as Mojo is to Python</a:t>
            </a:r>
          </a:p>
          <a:p>
            <a:r>
              <a:rPr lang="en-US"/>
              <a:t> </a:t>
            </a:r>
          </a:p>
          <a:p>
            <a:r>
              <a:rPr lang="en-US" dirty="0"/>
              <a:t>If the modular team do want to create a related but not identical syntax, the differences might look like the jump to Swift from Objective-C.</a:t>
            </a:r>
          </a:p>
          <a:p>
            <a:endParaRPr lang="en-US" dirty="0">
              <a:cs typeface="Calibri"/>
            </a:endParaRPr>
          </a:p>
        </p:txBody>
      </p:sp>
      <p:sp>
        <p:nvSpPr>
          <p:cNvPr id="4" name="Slide Number Placeholder 3"/>
          <p:cNvSpPr>
            <a:spLocks noGrp="1"/>
          </p:cNvSpPr>
          <p:nvPr>
            <p:ph type="sldNum" sz="quarter" idx="5"/>
          </p:nvPr>
        </p:nvSpPr>
        <p:spPr/>
        <p:txBody>
          <a:bodyPr/>
          <a:lstStyle/>
          <a:p>
            <a:fld id="{96E09883-B744-4FDD-8623-D69A66650022}" type="slidenum">
              <a:rPr lang="en-US" smtClean="0"/>
              <a:t>7</a:t>
            </a:fld>
            <a:endParaRPr lang="en-US" dirty="0"/>
          </a:p>
        </p:txBody>
      </p:sp>
    </p:spTree>
    <p:extLst>
      <p:ext uri="{BB962C8B-B14F-4D97-AF65-F5344CB8AC3E}">
        <p14:creationId xmlns:p14="http://schemas.microsoft.com/office/powerpoint/2010/main" val="2553628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8</a:t>
            </a:fld>
            <a:endParaRPr lang="en-US" dirty="0"/>
          </a:p>
        </p:txBody>
      </p:sp>
    </p:spTree>
    <p:extLst>
      <p:ext uri="{BB962C8B-B14F-4D97-AF65-F5344CB8AC3E}">
        <p14:creationId xmlns:p14="http://schemas.microsoft.com/office/powerpoint/2010/main" val="4092124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9</a:t>
            </a:fld>
            <a:endParaRPr lang="en-US" dirty="0"/>
          </a:p>
        </p:txBody>
      </p:sp>
    </p:spTree>
    <p:extLst>
      <p:ext uri="{BB962C8B-B14F-4D97-AF65-F5344CB8AC3E}">
        <p14:creationId xmlns:p14="http://schemas.microsoft.com/office/powerpoint/2010/main" val="3704363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11185" y="629469"/>
            <a:ext cx="8961120"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
        <p:nvSpPr>
          <p:cNvPr id="6" name="Freeform 5">
            <a:extLst>
              <a:ext uri="{FF2B5EF4-FFF2-40B4-BE49-F238E27FC236}">
                <a16:creationId xmlns:a16="http://schemas.microsoft.com/office/drawing/2014/main" id="{CA65DB93-2357-6899-3DDD-DC79C877ADA2}"/>
              </a:ext>
              <a:ext uri="{C183D7F6-B498-43B3-948B-1728B52AA6E4}">
                <adec:decorative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a:extLst>
              <a:ext uri="{FF2B5EF4-FFF2-40B4-BE49-F238E27FC236}">
                <a16:creationId xmlns:a16="http://schemas.microsoft.com/office/drawing/2014/main" id="{056E6431-5C32-6197-AA1B-3763794313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978EB2-1AE7-BB87-954B-F3DBF5080553}"/>
              </a:ext>
            </a:extLst>
          </p:cNvPr>
          <p:cNvSpPr>
            <a:spLocks noGrp="1"/>
          </p:cNvSpPr>
          <p:nvPr>
            <p:ph type="title" hasCustomPrompt="1"/>
          </p:nvPr>
        </p:nvSpPr>
        <p:spPr>
          <a:xfrm>
            <a:off x="811184" y="621973"/>
            <a:ext cx="10569634" cy="1801793"/>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1406BDC3-2B84-117A-BF71-A331C1DD6BCB}"/>
              </a:ext>
            </a:extLst>
          </p:cNvPr>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a:extLst>
              <a:ext uri="{FF2B5EF4-FFF2-40B4-BE49-F238E27FC236}">
                <a16:creationId xmlns:a16="http://schemas.microsoft.com/office/drawing/2014/main" id="{4D2A92BD-8372-F61F-9551-6FA12079139B}"/>
              </a:ext>
            </a:extLst>
          </p:cNvPr>
          <p:cNvSpPr>
            <a:spLocks noGrp="1"/>
          </p:cNvSpPr>
          <p:nvPr>
            <p:ph type="tbl" sz="quarter" idx="28" hasCustomPrompt="1"/>
          </p:nvPr>
        </p:nvSpPr>
        <p:spPr>
          <a:xfrm>
            <a:off x="4902200" y="2795588"/>
            <a:ext cx="6478617" cy="3148012"/>
          </a:xfrm>
        </p:spPr>
        <p:txBody>
          <a:bodyPr/>
          <a:lstStyle>
            <a:lvl1pPr>
              <a:defRPr/>
            </a:lvl1p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66183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EF52E1-6F3C-5D9B-32DC-A156BDDE283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86709"/>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a16="http://schemas.microsoft.com/office/drawing/2014/main" id="{4510996E-0672-63AB-DCBF-25B251B22899}"/>
              </a:ext>
              <a:ext uri="{C183D7F6-B498-43B3-948B-1728B52AA6E4}">
                <adec:decorative xmlns:adec="http://schemas.microsoft.com/office/drawing/2017/decorative" val="1"/>
              </a:ext>
            </a:extLst>
          </p:cNvPr>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1185"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DE2B4D4-87FA-ACC4-A0FD-E98B07CE9852}"/>
              </a:ext>
            </a:extLst>
          </p:cNvPr>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4A58F85D-7A7F-3D36-8C6A-6589D66D2AFD}"/>
              </a:ext>
            </a:extLst>
          </p:cNvPr>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9453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p:nvPr>
        </p:nvSpPr>
        <p:spPr>
          <a:xfrm>
            <a:off x="811184" y="621973"/>
            <a:ext cx="7309086" cy="1828800"/>
          </a:xfrm>
        </p:spPr>
        <p:txBody>
          <a:bodyPr lIns="0" tIns="0" rIns="0" bIns="0">
            <a:noAutofit/>
          </a:bodyPr>
          <a:lstStyle/>
          <a:p>
            <a:endParaRPr lang="en-US" dirty="0"/>
          </a:p>
        </p:txBody>
      </p:sp>
      <p:sp>
        <p:nvSpPr>
          <p:cNvPr id="5" name="Table Placeholder 4">
            <a:extLst>
              <a:ext uri="{FF2B5EF4-FFF2-40B4-BE49-F238E27FC236}">
                <a16:creationId xmlns:a16="http://schemas.microsoft.com/office/drawing/2014/main" id="{3E0C7AAD-1535-12DC-133E-2253BF501721}"/>
              </a:ext>
            </a:extLst>
          </p:cNvPr>
          <p:cNvSpPr>
            <a:spLocks noGrp="1"/>
          </p:cNvSpPr>
          <p:nvPr>
            <p:ph type="tbl" sz="quarter" idx="12" hasCustomPrompt="1"/>
          </p:nvPr>
        </p:nvSpPr>
        <p:spPr>
          <a:xfrm>
            <a:off x="811183" y="2757488"/>
            <a:ext cx="10548967" cy="3399964"/>
          </a:xfrm>
        </p:spPr>
        <p:txBody>
          <a:body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369749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8AC6985-AA41-BCAE-CEDF-E736D973B5FF}"/>
              </a:ext>
            </a:extLst>
          </p:cNvPr>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endParaRPr lang="en-US" dirty="0"/>
          </a:p>
        </p:txBody>
      </p:sp>
      <p:sp>
        <p:nvSpPr>
          <p:cNvPr id="19" name="Subtitle 2">
            <a:extLst>
              <a:ext uri="{FF2B5EF4-FFF2-40B4-BE49-F238E27FC236}">
                <a16:creationId xmlns:a16="http://schemas.microsoft.com/office/drawing/2014/main" id="{A7B85660-94E4-85D1-95CA-415513A0355F}"/>
              </a:ext>
            </a:extLst>
          </p:cNvPr>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2" name="Group 1">
            <a:extLst>
              <a:ext uri="{FF2B5EF4-FFF2-40B4-BE49-F238E27FC236}">
                <a16:creationId xmlns:a16="http://schemas.microsoft.com/office/drawing/2014/main" id="{1DCAF5C0-1B51-02B5-924D-230575353A0B}"/>
              </a:ext>
              <a:ext uri="{C183D7F6-B498-43B3-948B-1728B52AA6E4}">
                <adec:decorative xmlns:adec="http://schemas.microsoft.com/office/drawing/2017/decorative" val="1"/>
              </a:ext>
            </a:extLst>
          </p:cNvPr>
          <p:cNvGrpSpPr/>
          <p:nvPr userDrawn="1"/>
        </p:nvGrpSpPr>
        <p:grpSpPr>
          <a:xfrm rot="10800000">
            <a:off x="9829617" y="4724034"/>
            <a:ext cx="2133966" cy="2133966"/>
            <a:chOff x="9654699" y="2229295"/>
            <a:chExt cx="2133966" cy="2133966"/>
          </a:xfrm>
        </p:grpSpPr>
        <p:sp>
          <p:nvSpPr>
            <p:cNvPr id="3" name="Freeform 11">
              <a:extLst>
                <a:ext uri="{FF2B5EF4-FFF2-40B4-BE49-F238E27FC236}">
                  <a16:creationId xmlns:a16="http://schemas.microsoft.com/office/drawing/2014/main" id="{41AAE8D5-8E6A-7CBE-9018-DD8F3493D049}"/>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2">
              <a:extLst>
                <a:ext uri="{FF2B5EF4-FFF2-40B4-BE49-F238E27FC236}">
                  <a16:creationId xmlns:a16="http://schemas.microsoft.com/office/drawing/2014/main" id="{C694532E-B147-38A2-55EE-24483385016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Graphic 4">
            <a:extLst>
              <a:ext uri="{FF2B5EF4-FFF2-40B4-BE49-F238E27FC236}">
                <a16:creationId xmlns:a16="http://schemas.microsoft.com/office/drawing/2014/main" id="{114B3BE5-2D39-542C-00BB-A940C568E43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extLst>
      <p:ext uri="{BB962C8B-B14F-4D97-AF65-F5344CB8AC3E}">
        <p14:creationId xmlns:p14="http://schemas.microsoft.com/office/powerpoint/2010/main" val="298881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a16="http://schemas.microsoft.com/office/drawing/2014/main" id="{9D4FED77-2877-7D28-E27C-7BE9F5E7393A}"/>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4" name="Slide Number Placeholder 5">
            <a:extLst>
              <a:ext uri="{FF2B5EF4-FFF2-40B4-BE49-F238E27FC236}">
                <a16:creationId xmlns:a16="http://schemas.microsoft.com/office/drawing/2014/main" id="{90785AC1-54EA-61EE-115B-C1910CC60A62}"/>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0B2CA14-03DC-FC05-7713-E0261B4B2F3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 uri="{C183D7F6-B498-43B3-948B-1728B52AA6E4}">
                <adec:decorative xmlns:adec="http://schemas.microsoft.com/office/drawing/2017/decorative" val="1"/>
              </a:ext>
            </a:extLst>
          </p:cNvPr>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 uri="{C183D7F6-B498-43B3-948B-1728B52AA6E4}">
                <adec:decorative xmlns:adec="http://schemas.microsoft.com/office/drawing/2017/decorative" val="1"/>
              </a:ext>
            </a:extLst>
          </p:cNvPr>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a16="http://schemas.microsoft.com/office/drawing/2014/main" id="{97BD7E0A-39A9-0CF7-F1CE-E777075BFAA9}"/>
              </a:ext>
            </a:extLst>
          </p:cNvPr>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316365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69C21E5-B8EE-7438-A771-34BC8006E13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a16="http://schemas.microsoft.com/office/drawing/2014/main" id="{18F333FA-6DDE-DB6C-73BB-FE8387977425}"/>
              </a:ext>
              <a:ext uri="{C183D7F6-B498-43B3-948B-1728B52AA6E4}">
                <adec:decorative xmlns:adec="http://schemas.microsoft.com/office/drawing/2017/decorative" val="1"/>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5894702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C12813-DBA6-41C2-2418-83919E059FED}"/>
              </a:ext>
              <a:ext uri="{C183D7F6-B498-43B3-948B-1728B52AA6E4}">
                <adec:decorative xmlns:adec="http://schemas.microsoft.com/office/drawing/2017/decorative" val="1"/>
              </a:ext>
            </a:extLst>
          </p:cNvPr>
          <p:cNvGrpSpPr/>
          <p:nvPr userDrawn="1"/>
        </p:nvGrpSpPr>
        <p:grpSpPr>
          <a:xfrm rot="10800000">
            <a:off x="741680" y="0"/>
            <a:ext cx="2133966" cy="2133966"/>
            <a:chOff x="9654699" y="2229295"/>
            <a:chExt cx="2133966" cy="2133966"/>
          </a:xfrm>
        </p:grpSpPr>
        <p:sp>
          <p:nvSpPr>
            <p:cNvPr id="5" name="Freeform 4">
              <a:extLst>
                <a:ext uri="{FF2B5EF4-FFF2-40B4-BE49-F238E27FC236}">
                  <a16:creationId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736CF9A1-91DA-6419-08F2-4CC262EA4D1E}"/>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a16="http://schemas.microsoft.com/office/drawing/2014/main" id="{AAAE3BC0-55AE-B520-F2B8-50BF886EF7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F1FE2A1C-A3CC-9D8B-DE44-FDE1132F7FC5}"/>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11" name="Slide Number Placeholder 5">
            <a:extLst>
              <a:ext uri="{FF2B5EF4-FFF2-40B4-BE49-F238E27FC236}">
                <a16:creationId xmlns:a16="http://schemas.microsoft.com/office/drawing/2014/main" id="{23C454DD-C924-8468-6944-AF53508CD86B}"/>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882561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Picture Placeholder 2">
            <a:extLst>
              <a:ext uri="{FF2B5EF4-FFF2-40B4-BE49-F238E27FC236}">
                <a16:creationId xmlns:a16="http://schemas.microsoft.com/office/drawing/2014/main" id="{6038EDAF-6CF8-D96E-EB91-CAFEBE0CA195}"/>
              </a:ext>
            </a:extLst>
          </p:cNvPr>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dirty="0"/>
              <a:t>Click icon to add picture</a:t>
            </a:r>
          </a:p>
        </p:txBody>
      </p:sp>
      <p:sp>
        <p:nvSpPr>
          <p:cNvPr id="6" name="Footer Placeholder 4">
            <a:extLst>
              <a:ext uri="{FF2B5EF4-FFF2-40B4-BE49-F238E27FC236}">
                <a16:creationId xmlns:a16="http://schemas.microsoft.com/office/drawing/2014/main" id="{BE148B4D-CB0B-8B95-BA58-B33DE05305B9}"/>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9B895145-43B3-C337-08C1-C009F83D87F4}"/>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2388379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22F8239-92F5-595B-5DD3-ACBA1C19E6A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 uri="{C183D7F6-B498-43B3-948B-1728B52AA6E4}">
                <adec:decorative xmlns:adec="http://schemas.microsoft.com/office/drawing/2017/decorative" val="1"/>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7688650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3"/>
        </a:solidFill>
        <a:effectLst/>
      </p:bgPr>
    </p:bg>
    <p:spTree>
      <p:nvGrpSpPr>
        <p:cNvPr id="1" name=""/>
        <p:cNvGrpSpPr/>
        <p:nvPr/>
      </p:nvGrpSpPr>
      <p:grpSpPr>
        <a:xfrm>
          <a:off x="0" y="0"/>
          <a:ext cx="0" cy="0"/>
          <a:chOff x="0" y="0"/>
          <a:chExt cx="0" cy="0"/>
        </a:xfrm>
      </p:grpSpPr>
      <p:pic>
        <p:nvPicPr>
          <p:cNvPr id="4" name="Object 1">
            <a:extLst>
              <a:ext uri="{FF2B5EF4-FFF2-40B4-BE49-F238E27FC236}">
                <a16:creationId xmlns:a16="http://schemas.microsoft.com/office/drawing/2014/main" id="{83F8143D-16B1-4CE2-1910-9E507492215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a:off x="1084203" y="4586286"/>
            <a:ext cx="1574573" cy="2271713"/>
          </a:xfrm>
          <a:prstGeom prst="rect">
            <a:avLst/>
          </a:prstGeom>
        </p:spPr>
      </p:pic>
      <p:sp>
        <p:nvSpPr>
          <p:cNvPr id="10" name="Oval 9">
            <a:extLst>
              <a:ext uri="{FF2B5EF4-FFF2-40B4-BE49-F238E27FC236}">
                <a16:creationId xmlns:a16="http://schemas.microsoft.com/office/drawing/2014/main" id="{F6BE63D1-6CC6-AD50-D587-0514090FB382}"/>
              </a:ext>
              <a:ext uri="{C183D7F6-B498-43B3-948B-1728B52AA6E4}">
                <adec:decorative xmlns:adec="http://schemas.microsoft.com/office/drawing/2017/decorative" val="1"/>
              </a:ext>
            </a:extLst>
          </p:cNvPr>
          <p:cNvSpPr/>
          <p:nvPr userDrawn="1"/>
        </p:nvSpPr>
        <p:spPr>
          <a:xfrm rot="10800000">
            <a:off x="813816" y="2184400"/>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3816" y="605155"/>
            <a:ext cx="10571734" cy="1160145"/>
          </a:xfrm>
        </p:spPr>
        <p:txBody>
          <a:bodyPr lIns="0" tIns="0" rIns="0" bIns="0">
            <a:noAutofit/>
          </a:bodyPr>
          <a:lstStyle/>
          <a:p>
            <a:r>
              <a:rPr lang="en-US" dirty="0"/>
              <a:t>Click to add title</a:t>
            </a:r>
          </a:p>
        </p:txBody>
      </p:sp>
      <p:sp>
        <p:nvSpPr>
          <p:cNvPr id="5" name="Content Placeholder 2">
            <a:extLst>
              <a:ext uri="{FF2B5EF4-FFF2-40B4-BE49-F238E27FC236}">
                <a16:creationId xmlns:a16="http://schemas.microsoft.com/office/drawing/2014/main" id="{82DE6614-889D-2DB5-4C2F-DCBD22BA3B22}"/>
              </a:ext>
            </a:extLst>
          </p:cNvPr>
          <p:cNvSpPr>
            <a:spLocks noGrp="1"/>
          </p:cNvSpPr>
          <p:nvPr>
            <p:ph sz="quarter" idx="27" hasCustomPrompt="1"/>
          </p:nvPr>
        </p:nvSpPr>
        <p:spPr>
          <a:xfrm>
            <a:off x="3835400" y="2185127"/>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B7B2B871-B646-8E1E-CD57-2224B2D4E590}"/>
              </a:ext>
            </a:extLst>
          </p:cNvPr>
          <p:cNvSpPr>
            <a:spLocks noGrp="1"/>
          </p:cNvSpPr>
          <p:nvPr>
            <p:ph sz="quarter" idx="28" hasCustomPrompt="1"/>
          </p:nvPr>
        </p:nvSpPr>
        <p:spPr>
          <a:xfrm>
            <a:off x="7221564" y="2184400"/>
            <a:ext cx="4156619" cy="4046290"/>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2769895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7180679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83" r:id="rId4"/>
    <p:sldLayoutId id="2147483684" r:id="rId5"/>
    <p:sldLayoutId id="2147483685" r:id="rId6"/>
    <p:sldLayoutId id="2147483671" r:id="rId7"/>
    <p:sldLayoutId id="2147483679" r:id="rId8"/>
    <p:sldLayoutId id="2147483676" r:id="rId9"/>
    <p:sldLayoutId id="2147483669" r:id="rId10"/>
    <p:sldLayoutId id="2147483673" r:id="rId11"/>
    <p:sldLayoutId id="2147483682" r:id="rId12"/>
    <p:sldLayoutId id="2147483656" r:id="rId13"/>
  </p:sldLayoutIdLst>
  <p:hf sldNum="0" hdr="0" ft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hyperlink" Target="http://IUmhttps:/mojodojo.dev/" TargetMode="External"/><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github.com/modularml/mojo/discussions/2259"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29" Type="http://schemas.openxmlformats.org/officeDocument/2006/relationships/customXml" Target="../ink/ink2.xml"/><Relationship Id="rId1" Type="http://schemas.openxmlformats.org/officeDocument/2006/relationships/slideLayout" Target="../slideLayouts/slideLayout9.xml"/><Relationship Id="rId32" Type="http://schemas.openxmlformats.org/officeDocument/2006/relationships/image" Target="../media/image52.png"/><Relationship Id="rId5" Type="http://schemas.openxmlformats.org/officeDocument/2006/relationships/customXml" Target="../ink/ink1.xml"/><Relationship Id="rId28" Type="http://schemas.openxmlformats.org/officeDocument/2006/relationships/image" Target="../media/image51.png"/><Relationship Id="rId31" Type="http://schemas.openxmlformats.org/officeDocument/2006/relationships/customXml" Target="../ink/ink4.xml"/><Relationship Id="rId4" Type="http://schemas.openxmlformats.org/officeDocument/2006/relationships/image" Target="../media/image10.jpeg"/><Relationship Id="rId30" Type="http://schemas.openxmlformats.org/officeDocument/2006/relationships/customXml" Target="../ink/ink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15D2-7F57-AF2A-38D7-558098789073}"/>
              </a:ext>
            </a:extLst>
          </p:cNvPr>
          <p:cNvSpPr>
            <a:spLocks noGrp="1"/>
          </p:cNvSpPr>
          <p:nvPr>
            <p:ph type="ctrTitle"/>
          </p:nvPr>
        </p:nvSpPr>
        <p:spPr>
          <a:xfrm>
            <a:off x="624279" y="1894677"/>
            <a:ext cx="8961120" cy="1630912"/>
          </a:xfrm>
        </p:spPr>
        <p:txBody>
          <a:bodyPr/>
          <a:lstStyle/>
          <a:p>
            <a:r>
              <a:rPr lang="en-US" dirty="0"/>
              <a:t>Mojo 🔥</a:t>
            </a:r>
          </a:p>
        </p:txBody>
      </p:sp>
      <p:sp>
        <p:nvSpPr>
          <p:cNvPr id="3" name="TextBox 2">
            <a:extLst>
              <a:ext uri="{FF2B5EF4-FFF2-40B4-BE49-F238E27FC236}">
                <a16:creationId xmlns:a16="http://schemas.microsoft.com/office/drawing/2014/main" id="{5CB38593-787B-94BA-186E-47199CC6231E}"/>
              </a:ext>
            </a:extLst>
          </p:cNvPr>
          <p:cNvSpPr txBox="1"/>
          <p:nvPr/>
        </p:nvSpPr>
        <p:spPr>
          <a:xfrm>
            <a:off x="511834" y="3322608"/>
            <a:ext cx="92561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FFFFFF"/>
                </a:solidFill>
                <a:latin typeface="Arial Black"/>
              </a:rPr>
              <a:t>Python's faster cousin or just hype?</a:t>
            </a:r>
            <a:r>
              <a:rPr lang="en-US" sz="3600" dirty="0">
                <a:latin typeface="Arial Black"/>
              </a:rPr>
              <a:t>​</a:t>
            </a:r>
            <a:endParaRPr lang="en-US" sz="3600">
              <a:cs typeface="Arial"/>
            </a:endParaRPr>
          </a:p>
        </p:txBody>
      </p:sp>
    </p:spTree>
    <p:extLst>
      <p:ext uri="{BB962C8B-B14F-4D97-AF65-F5344CB8AC3E}">
        <p14:creationId xmlns:p14="http://schemas.microsoft.com/office/powerpoint/2010/main" val="3421401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48845-3852-D4E6-EF42-8024EAC0ED4C}"/>
              </a:ext>
            </a:extLst>
          </p:cNvPr>
          <p:cNvSpPr>
            <a:spLocks noGrp="1"/>
          </p:cNvSpPr>
          <p:nvPr>
            <p:ph type="title"/>
          </p:nvPr>
        </p:nvSpPr>
        <p:spPr>
          <a:xfrm>
            <a:off x="813816" y="621792"/>
            <a:ext cx="8180412" cy="1828800"/>
          </a:xfrm>
        </p:spPr>
        <p:txBody>
          <a:bodyPr/>
          <a:lstStyle/>
          <a:p>
            <a:r>
              <a:rPr lang="en-US" dirty="0"/>
              <a:t>68,000x faster than Python </a:t>
            </a:r>
            <a:br>
              <a:rPr lang="en-US" dirty="0"/>
            </a:br>
            <a:endParaRPr lang="en-US" dirty="0"/>
          </a:p>
        </p:txBody>
      </p:sp>
      <p:sp>
        <p:nvSpPr>
          <p:cNvPr id="5" name="Text Placeholder 4">
            <a:extLst>
              <a:ext uri="{FF2B5EF4-FFF2-40B4-BE49-F238E27FC236}">
                <a16:creationId xmlns:a16="http://schemas.microsoft.com/office/drawing/2014/main" id="{F85AE87B-E37F-614C-6EE5-D03C01018C99}"/>
              </a:ext>
            </a:extLst>
          </p:cNvPr>
          <p:cNvSpPr>
            <a:spLocks noGrp="1"/>
          </p:cNvSpPr>
          <p:nvPr>
            <p:ph sz="quarter" idx="26"/>
          </p:nvPr>
        </p:nvSpPr>
        <p:spPr>
          <a:xfrm>
            <a:off x="8337054" y="4333057"/>
            <a:ext cx="4956470" cy="3120773"/>
          </a:xfrm>
        </p:spPr>
        <p:txBody>
          <a:bodyPr vert="horz" lIns="0" tIns="0" rIns="0" bIns="0" rtlCol="0" anchor="t">
            <a:noAutofit/>
          </a:bodyPr>
          <a:lstStyle/>
          <a:p>
            <a:endParaRPr lang="en-US" dirty="0"/>
          </a:p>
          <a:p>
            <a:endParaRPr lang="en-US" dirty="0"/>
          </a:p>
        </p:txBody>
      </p:sp>
      <p:pic>
        <p:nvPicPr>
          <p:cNvPr id="2" name="Picture 1">
            <a:extLst>
              <a:ext uri="{FF2B5EF4-FFF2-40B4-BE49-F238E27FC236}">
                <a16:creationId xmlns:a16="http://schemas.microsoft.com/office/drawing/2014/main" id="{2F12700F-0541-9F6B-F066-2C242404A083}"/>
              </a:ext>
            </a:extLst>
          </p:cNvPr>
          <p:cNvPicPr>
            <a:picLocks noChangeAspect="1"/>
          </p:cNvPicPr>
          <p:nvPr/>
        </p:nvPicPr>
        <p:blipFill>
          <a:blip r:embed="rId3"/>
          <a:stretch>
            <a:fillRect/>
          </a:stretch>
        </p:blipFill>
        <p:spPr>
          <a:xfrm>
            <a:off x="4637163" y="3107872"/>
            <a:ext cx="3461960" cy="370115"/>
          </a:xfrm>
          <a:prstGeom prst="rect">
            <a:avLst/>
          </a:prstGeom>
        </p:spPr>
      </p:pic>
      <p:pic>
        <p:nvPicPr>
          <p:cNvPr id="3" name="Picture 2" descr="A close up of a logo&#10;&#10;Description automatically generated">
            <a:extLst>
              <a:ext uri="{FF2B5EF4-FFF2-40B4-BE49-F238E27FC236}">
                <a16:creationId xmlns:a16="http://schemas.microsoft.com/office/drawing/2014/main" id="{8672DAE3-EA21-A6B9-2D4E-E7FCF70202FF}"/>
              </a:ext>
            </a:extLst>
          </p:cNvPr>
          <p:cNvPicPr>
            <a:picLocks noChangeAspect="1"/>
          </p:cNvPicPr>
          <p:nvPr/>
        </p:nvPicPr>
        <p:blipFill>
          <a:blip r:embed="rId4"/>
          <a:stretch>
            <a:fillRect/>
          </a:stretch>
        </p:blipFill>
        <p:spPr>
          <a:xfrm>
            <a:off x="4635045" y="3450771"/>
            <a:ext cx="5153479" cy="416076"/>
          </a:xfrm>
          <a:prstGeom prst="rect">
            <a:avLst/>
          </a:prstGeom>
        </p:spPr>
      </p:pic>
      <p:pic>
        <p:nvPicPr>
          <p:cNvPr id="8" name="Picture 7">
            <a:extLst>
              <a:ext uri="{FF2B5EF4-FFF2-40B4-BE49-F238E27FC236}">
                <a16:creationId xmlns:a16="http://schemas.microsoft.com/office/drawing/2014/main" id="{7221E5A7-3BD4-6C42-F1FF-49D38E2CDAB8}"/>
              </a:ext>
            </a:extLst>
          </p:cNvPr>
          <p:cNvPicPr>
            <a:picLocks noChangeAspect="1"/>
          </p:cNvPicPr>
          <p:nvPr/>
        </p:nvPicPr>
        <p:blipFill>
          <a:blip r:embed="rId5"/>
          <a:stretch>
            <a:fillRect/>
          </a:stretch>
        </p:blipFill>
        <p:spPr>
          <a:xfrm>
            <a:off x="4632930" y="3850973"/>
            <a:ext cx="3978428" cy="293008"/>
          </a:xfrm>
          <a:prstGeom prst="rect">
            <a:avLst/>
          </a:prstGeom>
        </p:spPr>
      </p:pic>
      <p:pic>
        <p:nvPicPr>
          <p:cNvPr id="9" name="Picture 8" descr="A close up of a letter&#10;&#10;Description automatically generated">
            <a:extLst>
              <a:ext uri="{FF2B5EF4-FFF2-40B4-BE49-F238E27FC236}">
                <a16:creationId xmlns:a16="http://schemas.microsoft.com/office/drawing/2014/main" id="{87EAA2FC-F40F-7C74-0C85-3DC6AFD7CF27}"/>
              </a:ext>
            </a:extLst>
          </p:cNvPr>
          <p:cNvPicPr>
            <a:picLocks noChangeAspect="1"/>
          </p:cNvPicPr>
          <p:nvPr/>
        </p:nvPicPr>
        <p:blipFill>
          <a:blip r:embed="rId6"/>
          <a:stretch>
            <a:fillRect/>
          </a:stretch>
        </p:blipFill>
        <p:spPr>
          <a:xfrm>
            <a:off x="4634443" y="4142013"/>
            <a:ext cx="6896403" cy="412448"/>
          </a:xfrm>
          <a:prstGeom prst="rect">
            <a:avLst/>
          </a:prstGeom>
        </p:spPr>
      </p:pic>
      <p:pic>
        <p:nvPicPr>
          <p:cNvPr id="10" name="Picture 9" descr="A close up of a text&#10;&#10;Description automatically generated">
            <a:extLst>
              <a:ext uri="{FF2B5EF4-FFF2-40B4-BE49-F238E27FC236}">
                <a16:creationId xmlns:a16="http://schemas.microsoft.com/office/drawing/2014/main" id="{52902169-64EC-783E-1EA7-EDC89A5CF326}"/>
              </a:ext>
            </a:extLst>
          </p:cNvPr>
          <p:cNvPicPr>
            <a:picLocks noChangeAspect="1"/>
          </p:cNvPicPr>
          <p:nvPr/>
        </p:nvPicPr>
        <p:blipFill>
          <a:blip r:embed="rId7"/>
          <a:stretch>
            <a:fillRect/>
          </a:stretch>
        </p:blipFill>
        <p:spPr>
          <a:xfrm>
            <a:off x="4635348" y="4552345"/>
            <a:ext cx="1893207" cy="408213"/>
          </a:xfrm>
          <a:prstGeom prst="rect">
            <a:avLst/>
          </a:prstGeom>
        </p:spPr>
      </p:pic>
      <p:pic>
        <p:nvPicPr>
          <p:cNvPr id="13" name="Content Placeholder 12" descr="A screenshot of a computer results&#10;&#10;Description automatically generated">
            <a:extLst>
              <a:ext uri="{FF2B5EF4-FFF2-40B4-BE49-F238E27FC236}">
                <a16:creationId xmlns:a16="http://schemas.microsoft.com/office/drawing/2014/main" id="{CF22800C-1EAA-647F-105E-6A72DA92F203}"/>
              </a:ext>
            </a:extLst>
          </p:cNvPr>
          <p:cNvPicPr>
            <a:picLocks noGrp="1" noChangeAspect="1"/>
          </p:cNvPicPr>
          <p:nvPr>
            <p:ph sz="quarter" idx="27"/>
          </p:nvPr>
        </p:nvPicPr>
        <p:blipFill>
          <a:blip r:embed="rId8"/>
          <a:stretch>
            <a:fillRect/>
          </a:stretch>
        </p:blipFill>
        <p:spPr>
          <a:xfrm>
            <a:off x="333397" y="2264770"/>
            <a:ext cx="4130724" cy="2854678"/>
          </a:xfrm>
        </p:spPr>
      </p:pic>
      <p:sp>
        <p:nvSpPr>
          <p:cNvPr id="14" name="TextBox 13">
            <a:extLst>
              <a:ext uri="{FF2B5EF4-FFF2-40B4-BE49-F238E27FC236}">
                <a16:creationId xmlns:a16="http://schemas.microsoft.com/office/drawing/2014/main" id="{5583D274-1912-E3E7-2285-BB4E0D35D108}"/>
              </a:ext>
            </a:extLst>
          </p:cNvPr>
          <p:cNvSpPr txBox="1"/>
          <p:nvPr/>
        </p:nvSpPr>
        <p:spPr>
          <a:xfrm>
            <a:off x="811590" y="1349828"/>
            <a:ext cx="71035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chemeClr val="bg1"/>
                </a:solidFill>
              </a:rPr>
              <a:t>Matmul.mojo</a:t>
            </a:r>
            <a:r>
              <a:rPr lang="en-US" dirty="0">
                <a:solidFill>
                  <a:schemeClr val="bg1"/>
                </a:solidFill>
              </a:rPr>
              <a:t> from https://docs.modular.com/mojo/playground</a:t>
            </a:r>
            <a:endParaRPr lang="en-US" dirty="0">
              <a:solidFill>
                <a:schemeClr val="bg1"/>
              </a:solidFill>
              <a:cs typeface="Arial"/>
            </a:endParaRPr>
          </a:p>
        </p:txBody>
      </p:sp>
    </p:spTree>
    <p:extLst>
      <p:ext uri="{BB962C8B-B14F-4D97-AF65-F5344CB8AC3E}">
        <p14:creationId xmlns:p14="http://schemas.microsoft.com/office/powerpoint/2010/main" val="47488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0817E-5D17-45A5-8335-4C95D1C2A28C}"/>
              </a:ext>
            </a:extLst>
          </p:cNvPr>
          <p:cNvSpPr>
            <a:spLocks noGrp="1"/>
          </p:cNvSpPr>
          <p:nvPr>
            <p:ph type="title"/>
          </p:nvPr>
        </p:nvSpPr>
        <p:spPr>
          <a:xfrm>
            <a:off x="804441" y="1984132"/>
            <a:ext cx="10569634" cy="1801793"/>
          </a:xfrm>
        </p:spPr>
        <p:txBody>
          <a:bodyPr/>
          <a:lstStyle/>
          <a:p>
            <a:r>
              <a:rPr lang="en-US" dirty="0"/>
              <a:t>DNA Benchmark</a:t>
            </a:r>
          </a:p>
        </p:txBody>
      </p:sp>
      <p:sp>
        <p:nvSpPr>
          <p:cNvPr id="11" name="Text Placeholder 10">
            <a:extLst>
              <a:ext uri="{FF2B5EF4-FFF2-40B4-BE49-F238E27FC236}">
                <a16:creationId xmlns:a16="http://schemas.microsoft.com/office/drawing/2014/main" id="{1130C8D7-5054-B89C-FA2C-E2638FFEA6AB}"/>
              </a:ext>
            </a:extLst>
          </p:cNvPr>
          <p:cNvSpPr>
            <a:spLocks noGrp="1"/>
          </p:cNvSpPr>
          <p:nvPr>
            <p:ph sz="quarter" idx="26"/>
          </p:nvPr>
        </p:nvSpPr>
        <p:spPr>
          <a:xfrm>
            <a:off x="5558283" y="3786112"/>
            <a:ext cx="10832536" cy="3147392"/>
          </a:xfrm>
        </p:spPr>
        <p:txBody>
          <a:bodyPr vert="horz" lIns="0" tIns="0" rIns="0" bIns="0" rtlCol="0" anchor="t">
            <a:noAutofit/>
          </a:bodyPr>
          <a:lstStyle/>
          <a:p>
            <a:pPr marL="0" indent="0">
              <a:buNone/>
            </a:pPr>
            <a:r>
              <a:rPr lang="en-US" dirty="0" err="1">
                <a:cs typeface="Arial"/>
              </a:rPr>
              <a:t>Neofetch</a:t>
            </a:r>
            <a:r>
              <a:rPr lang="en-US" dirty="0">
                <a:cs typeface="Arial"/>
              </a:rPr>
              <a:t> and Hyperfine</a:t>
            </a:r>
            <a:endParaRPr lang="en-US" dirty="0"/>
          </a:p>
        </p:txBody>
      </p:sp>
      <p:pic>
        <p:nvPicPr>
          <p:cNvPr id="2" name="Picture 1">
            <a:extLst>
              <a:ext uri="{FF2B5EF4-FFF2-40B4-BE49-F238E27FC236}">
                <a16:creationId xmlns:a16="http://schemas.microsoft.com/office/drawing/2014/main" id="{F427CD01-6838-B45D-03DD-2B7243A16797}"/>
              </a:ext>
            </a:extLst>
          </p:cNvPr>
          <p:cNvPicPr>
            <a:picLocks noChangeAspect="1"/>
          </p:cNvPicPr>
          <p:nvPr/>
        </p:nvPicPr>
        <p:blipFill>
          <a:blip r:embed="rId3"/>
          <a:stretch>
            <a:fillRect/>
          </a:stretch>
        </p:blipFill>
        <p:spPr>
          <a:xfrm>
            <a:off x="5556531" y="351252"/>
            <a:ext cx="6096000" cy="3431177"/>
          </a:xfrm>
          <a:prstGeom prst="rect">
            <a:avLst/>
          </a:prstGeom>
        </p:spPr>
      </p:pic>
      <p:sp>
        <p:nvSpPr>
          <p:cNvPr id="4" name="Text Placeholder 10">
            <a:extLst>
              <a:ext uri="{FF2B5EF4-FFF2-40B4-BE49-F238E27FC236}">
                <a16:creationId xmlns:a16="http://schemas.microsoft.com/office/drawing/2014/main" id="{A877570A-C0FB-FE87-93E7-FBCAE9B08B26}"/>
              </a:ext>
            </a:extLst>
          </p:cNvPr>
          <p:cNvSpPr txBox="1">
            <a:spLocks/>
          </p:cNvSpPr>
          <p:nvPr/>
        </p:nvSpPr>
        <p:spPr>
          <a:xfrm>
            <a:off x="957869" y="4545529"/>
            <a:ext cx="10832536" cy="3147392"/>
          </a:xfrm>
          <a:prstGeom prst="rect">
            <a:avLst/>
          </a:prstGeom>
        </p:spPr>
        <p:txBody>
          <a:bodyPr vert="horz" lIns="0" tIns="0" rIns="0" bIns="0" rtlCol="0" anchor="t">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41148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Arial" panose="020B0604020202020204" pitchFamily="34" charset="0"/>
              </a:defRPr>
            </a:lvl2pPr>
            <a:lvl3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Arial" panose="020B0604020202020204" pitchFamily="34" charset="0"/>
              </a:defRPr>
            </a:lvl3pPr>
            <a:lvl4pPr marL="105156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Arial" panose="020B0604020202020204" pitchFamily="34" charset="0"/>
              </a:defRPr>
            </a:lvl4pPr>
            <a:lvl5pPr marL="141732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err="1">
                <a:ea typeface="+mn-lt"/>
                <a:cs typeface="+mn-lt"/>
              </a:rPr>
              <a:t>MojoFastTrim</a:t>
            </a:r>
            <a:r>
              <a:rPr lang="en-US" dirty="0">
                <a:ea typeface="+mn-lt"/>
                <a:cs typeface="+mn-lt"/>
              </a:rPr>
              <a:t> 🔥 was 100x faster than Python's </a:t>
            </a:r>
            <a:r>
              <a:rPr lang="en-US" err="1">
                <a:ea typeface="+mn-lt"/>
                <a:cs typeface="+mn-lt"/>
              </a:rPr>
              <a:t>SeqIO</a:t>
            </a:r>
            <a:r>
              <a:rPr lang="en-US">
                <a:ea typeface="+mn-lt"/>
                <a:cs typeface="+mn-lt"/>
              </a:rPr>
              <a:t> on Apple Silicon.</a:t>
            </a:r>
            <a:endParaRPr lang="en-US"/>
          </a:p>
          <a:p>
            <a:pPr marL="0" indent="0">
              <a:buFont typeface="Arial" panose="020B0604020202020204" pitchFamily="34" charset="0"/>
              <a:buNone/>
            </a:pPr>
            <a:endParaRPr lang="en-US" dirty="0">
              <a:ea typeface="+mn-lt"/>
              <a:cs typeface="+mn-lt"/>
            </a:endParaRPr>
          </a:p>
          <a:p>
            <a:pPr marL="0" indent="0">
              <a:buFont typeface="Arial" panose="020B0604020202020204" pitchFamily="34" charset="0"/>
              <a:buNone/>
            </a:pPr>
            <a:r>
              <a:rPr lang="en-US" dirty="0" err="1">
                <a:ea typeface="+mn-lt"/>
                <a:cs typeface="+mn-lt"/>
              </a:rPr>
              <a:t>MojoFastTrim</a:t>
            </a:r>
            <a:r>
              <a:rPr lang="en-US" dirty="0">
                <a:ea typeface="+mn-lt"/>
                <a:cs typeface="+mn-lt"/>
              </a:rPr>
              <a:t> 🔥 was 50% faster than the Rust implementation on Apple Silicon. </a:t>
            </a:r>
            <a:endParaRPr lang="en-US" dirty="0">
              <a:ea typeface="+mn-lt"/>
            </a:endParaRPr>
          </a:p>
          <a:p>
            <a:pPr marL="0" indent="0">
              <a:buFont typeface="Arial" panose="020B0604020202020204" pitchFamily="34" charset="0"/>
              <a:buNone/>
            </a:pPr>
            <a:br>
              <a:rPr lang="en-US" dirty="0">
                <a:ea typeface="+mn-lt"/>
                <a:cs typeface="+mn-lt"/>
              </a:rPr>
            </a:br>
            <a:r>
              <a:rPr lang="en-US" dirty="0" err="1">
                <a:ea typeface="+mn-lt"/>
                <a:cs typeface="+mn-lt"/>
              </a:rPr>
              <a:t>MojoFastTrim</a:t>
            </a:r>
            <a:r>
              <a:rPr lang="en-US" dirty="0">
                <a:ea typeface="+mn-lt"/>
                <a:cs typeface="+mn-lt"/>
              </a:rPr>
              <a:t> 🔥 was on average 2x faster than the highly-optimized Python/</a:t>
            </a:r>
            <a:r>
              <a:rPr lang="en-US" dirty="0" err="1">
                <a:ea typeface="+mn-lt"/>
                <a:cs typeface="+mn-lt"/>
              </a:rPr>
              <a:t>Cython</a:t>
            </a:r>
            <a:r>
              <a:rPr lang="en-US" dirty="0">
                <a:ea typeface="+mn-lt"/>
                <a:cs typeface="+mn-lt"/>
              </a:rPr>
              <a:t> </a:t>
            </a:r>
            <a:r>
              <a:rPr lang="en-US" dirty="0" err="1">
                <a:ea typeface="+mn-lt"/>
                <a:cs typeface="+mn-lt"/>
              </a:rPr>
              <a:t>Cutadapt</a:t>
            </a:r>
            <a:r>
              <a:rPr lang="en-US" dirty="0">
                <a:ea typeface="+mn-lt"/>
                <a:cs typeface="+mn-lt"/>
              </a:rPr>
              <a:t>.</a:t>
            </a:r>
            <a:endParaRPr lang="en-US" dirty="0"/>
          </a:p>
        </p:txBody>
      </p:sp>
    </p:spTree>
    <p:extLst>
      <p:ext uri="{BB962C8B-B14F-4D97-AF65-F5344CB8AC3E}">
        <p14:creationId xmlns:p14="http://schemas.microsoft.com/office/powerpoint/2010/main" val="4097780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A7019F-FB8F-0842-186B-1C366F527A19}"/>
              </a:ext>
            </a:extLst>
          </p:cNvPr>
          <p:cNvSpPr>
            <a:spLocks noGrp="1"/>
          </p:cNvSpPr>
          <p:nvPr>
            <p:ph type="title"/>
          </p:nvPr>
        </p:nvSpPr>
        <p:spPr>
          <a:xfrm>
            <a:off x="604541" y="621972"/>
            <a:ext cx="10210799" cy="1828800"/>
          </a:xfrm>
        </p:spPr>
        <p:txBody>
          <a:bodyPr/>
          <a:lstStyle/>
          <a:p>
            <a:r>
              <a:rPr lang="en-US" dirty="0"/>
              <a:t>Large Language Model Benchmark</a:t>
            </a:r>
          </a:p>
        </p:txBody>
      </p:sp>
      <p:sp>
        <p:nvSpPr>
          <p:cNvPr id="6" name="Text Placeholder 5">
            <a:extLst>
              <a:ext uri="{FF2B5EF4-FFF2-40B4-BE49-F238E27FC236}">
                <a16:creationId xmlns:a16="http://schemas.microsoft.com/office/drawing/2014/main" id="{D2BBBA10-FE5A-0E22-8734-469B03FFEFCC}"/>
              </a:ext>
            </a:extLst>
          </p:cNvPr>
          <p:cNvSpPr>
            <a:spLocks noGrp="1"/>
          </p:cNvSpPr>
          <p:nvPr>
            <p:ph sz="quarter" idx="27"/>
          </p:nvPr>
        </p:nvSpPr>
        <p:spPr>
          <a:xfrm>
            <a:off x="7861300" y="3067050"/>
            <a:ext cx="3519515" cy="3048000"/>
          </a:xfrm>
        </p:spPr>
        <p:txBody>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pic>
        <p:nvPicPr>
          <p:cNvPr id="2" name="Picture 1" descr="A graph of different colored squares&#10;&#10;Description automatically generated">
            <a:extLst>
              <a:ext uri="{FF2B5EF4-FFF2-40B4-BE49-F238E27FC236}">
                <a16:creationId xmlns:a16="http://schemas.microsoft.com/office/drawing/2014/main" id="{91B1AD02-F322-D708-D9D9-31C4548F0676}"/>
              </a:ext>
            </a:extLst>
          </p:cNvPr>
          <p:cNvPicPr>
            <a:picLocks noChangeAspect="1"/>
          </p:cNvPicPr>
          <p:nvPr/>
        </p:nvPicPr>
        <p:blipFill>
          <a:blip r:embed="rId3"/>
          <a:stretch>
            <a:fillRect/>
          </a:stretch>
        </p:blipFill>
        <p:spPr>
          <a:xfrm>
            <a:off x="602560" y="1149537"/>
            <a:ext cx="10573592" cy="5705297"/>
          </a:xfrm>
          <a:prstGeom prst="rect">
            <a:avLst/>
          </a:prstGeom>
        </p:spPr>
      </p:pic>
    </p:spTree>
    <p:extLst>
      <p:ext uri="{BB962C8B-B14F-4D97-AF65-F5344CB8AC3E}">
        <p14:creationId xmlns:p14="http://schemas.microsoft.com/office/powerpoint/2010/main" val="3807637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811185" y="621972"/>
            <a:ext cx="7599718" cy="3051394"/>
          </a:xfrm>
        </p:spPr>
        <p:txBody>
          <a:bodyPr anchor="b"/>
          <a:lstStyle/>
          <a:p>
            <a:r>
              <a:rPr lang="en-US" dirty="0"/>
              <a:t>...and on GPU?</a:t>
            </a:r>
          </a:p>
        </p:txBody>
      </p:sp>
      <p:sp>
        <p:nvSpPr>
          <p:cNvPr id="3" name="Text Placeholder 2">
            <a:extLst>
              <a:ext uri="{FF2B5EF4-FFF2-40B4-BE49-F238E27FC236}">
                <a16:creationId xmlns:a16="http://schemas.microsoft.com/office/drawing/2014/main" id="{2B36450F-A8E5-8B7F-1C54-79C081010270}"/>
              </a:ext>
            </a:extLst>
          </p:cNvPr>
          <p:cNvSpPr>
            <a:spLocks noGrp="1"/>
          </p:cNvSpPr>
          <p:nvPr>
            <p:ph type="body" sz="quarter" idx="14"/>
          </p:nvPr>
        </p:nvSpPr>
        <p:spPr>
          <a:xfrm>
            <a:off x="811185" y="3965028"/>
            <a:ext cx="7599718" cy="1493781"/>
          </a:xfrm>
        </p:spPr>
        <p:txBody>
          <a:bodyPr vert="horz" lIns="0" tIns="0" rIns="0" bIns="0" rtlCol="0" anchor="t">
            <a:noAutofit/>
          </a:bodyPr>
          <a:lstStyle/>
          <a:p>
            <a:r>
              <a:rPr lang="en-US" b="0" dirty="0">
                <a:ea typeface="+mj-lt"/>
                <a:cs typeface="+mj-lt"/>
              </a:rPr>
              <a:t>Modular announced a partnership with NVIDIA to bring NVIDIA GPUs (A100s, H100s, etc.) to the MAX platform... eventually.</a:t>
            </a:r>
            <a:endParaRPr lang="en-US" dirty="0"/>
          </a:p>
        </p:txBody>
      </p:sp>
      <p:pic>
        <p:nvPicPr>
          <p:cNvPr id="5" name="Picture Placeholder 4" descr="Cartoon character with flames on head and glasses&#10;&#10;Description automatically generated">
            <a:extLst>
              <a:ext uri="{FF2B5EF4-FFF2-40B4-BE49-F238E27FC236}">
                <a16:creationId xmlns:a16="http://schemas.microsoft.com/office/drawing/2014/main" id="{14391D0E-CE64-E3AB-2FA6-FB5AA1070F2B}"/>
              </a:ext>
            </a:extLst>
          </p:cNvPr>
          <p:cNvPicPr>
            <a:picLocks noChangeAspect="1"/>
          </p:cNvPicPr>
          <p:nvPr/>
        </p:nvPicPr>
        <p:blipFill>
          <a:blip r:embed="rId3"/>
          <a:srcRect t="107" b="107"/>
          <a:stretch/>
        </p:blipFill>
        <p:spPr>
          <a:xfrm>
            <a:off x="9287528" y="4418751"/>
            <a:ext cx="1776029" cy="1765009"/>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Tree>
    <p:extLst>
      <p:ext uri="{BB962C8B-B14F-4D97-AF65-F5344CB8AC3E}">
        <p14:creationId xmlns:p14="http://schemas.microsoft.com/office/powerpoint/2010/main" val="416707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A7019F-FB8F-0842-186B-1C366F527A19}"/>
              </a:ext>
            </a:extLst>
          </p:cNvPr>
          <p:cNvSpPr>
            <a:spLocks noGrp="1"/>
          </p:cNvSpPr>
          <p:nvPr>
            <p:ph type="title"/>
          </p:nvPr>
        </p:nvSpPr>
        <p:spPr>
          <a:xfrm>
            <a:off x="811185" y="621972"/>
            <a:ext cx="10597847" cy="1828800"/>
          </a:xfrm>
        </p:spPr>
        <p:txBody>
          <a:bodyPr/>
          <a:lstStyle/>
          <a:p>
            <a:r>
              <a:rPr lang="en-US" dirty="0"/>
              <a:t>Performance TLDR</a:t>
            </a:r>
          </a:p>
        </p:txBody>
      </p:sp>
      <p:graphicFrame>
        <p:nvGraphicFramePr>
          <p:cNvPr id="3" name="Table 2">
            <a:extLst>
              <a:ext uri="{FF2B5EF4-FFF2-40B4-BE49-F238E27FC236}">
                <a16:creationId xmlns:a16="http://schemas.microsoft.com/office/drawing/2014/main" id="{AD8744FF-A56B-3303-070A-27CC4DD5CBD7}"/>
              </a:ext>
            </a:extLst>
          </p:cNvPr>
          <p:cNvGraphicFramePr>
            <a:graphicFrameLocks noGrp="1"/>
          </p:cNvGraphicFramePr>
          <p:nvPr>
            <p:extLst>
              <p:ext uri="{D42A27DB-BD31-4B8C-83A1-F6EECF244321}">
                <p14:modId xmlns:p14="http://schemas.microsoft.com/office/powerpoint/2010/main" val="3254352340"/>
              </p:ext>
            </p:extLst>
          </p:nvPr>
        </p:nvGraphicFramePr>
        <p:xfrm>
          <a:off x="2010042" y="1715330"/>
          <a:ext cx="7473088" cy="3579880"/>
        </p:xfrm>
        <a:graphic>
          <a:graphicData uri="http://schemas.openxmlformats.org/drawingml/2006/table">
            <a:tbl>
              <a:tblPr bandRow="1">
                <a:tableStyleId>{8A107856-5554-42FB-B03E-39F5DBC370BA}</a:tableStyleId>
              </a:tblPr>
              <a:tblGrid>
                <a:gridCol w="3736544">
                  <a:extLst>
                    <a:ext uri="{9D8B030D-6E8A-4147-A177-3AD203B41FA5}">
                      <a16:colId xmlns:a16="http://schemas.microsoft.com/office/drawing/2014/main" val="934279132"/>
                    </a:ext>
                  </a:extLst>
                </a:gridCol>
                <a:gridCol w="3736544">
                  <a:extLst>
                    <a:ext uri="{9D8B030D-6E8A-4147-A177-3AD203B41FA5}">
                      <a16:colId xmlns:a16="http://schemas.microsoft.com/office/drawing/2014/main" val="3086460384"/>
                    </a:ext>
                  </a:extLst>
                </a:gridCol>
              </a:tblGrid>
              <a:tr h="244042">
                <a:tc>
                  <a:txBody>
                    <a:bodyPr/>
                    <a:lstStyle/>
                    <a:p>
                      <a:pPr rtl="0" fontAlgn="base"/>
                      <a:r>
                        <a:rPr lang="en-US" sz="1800" b="1" dirty="0">
                          <a:effectLst/>
                          <a:highlight>
                            <a:srgbClr val="FFE8E8"/>
                          </a:highlight>
                          <a:latin typeface="Arial"/>
                        </a:rPr>
                        <a:t>Mojo Feature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tc>
                  <a:txBody>
                    <a:bodyPr/>
                    <a:lstStyle/>
                    <a:p>
                      <a:pPr rtl="0" fontAlgn="base"/>
                      <a:r>
                        <a:rPr lang="en-US" sz="1800" b="1" dirty="0">
                          <a:effectLst/>
                          <a:highlight>
                            <a:srgbClr val="FFE8E8"/>
                          </a:highlight>
                          <a:latin typeface="Arial"/>
                        </a:rPr>
                        <a:t>Real or Hype?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extLst>
                  <a:ext uri="{0D108BD9-81ED-4DB2-BD59-A6C34878D82A}">
                    <a16:rowId xmlns:a16="http://schemas.microsoft.com/office/drawing/2014/main" val="4149872516"/>
                  </a:ext>
                </a:extLst>
              </a:tr>
              <a:tr h="748961">
                <a:tc>
                  <a:txBody>
                    <a:bodyPr/>
                    <a:lstStyle/>
                    <a:p>
                      <a:pPr rtl="0" fontAlgn="base"/>
                      <a:r>
                        <a:rPr lang="en-US" sz="1800" dirty="0">
                          <a:effectLst/>
                          <a:highlight>
                            <a:srgbClr val="FFCDCD"/>
                          </a:highlight>
                          <a:latin typeface="Arial"/>
                        </a:rPr>
                        <a:t>Performance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tc>
                  <a:txBody>
                    <a:bodyPr/>
                    <a:lstStyle/>
                    <a:p>
                      <a:pPr rtl="0" fontAlgn="base"/>
                      <a:r>
                        <a:rPr lang="en-US" sz="6600" dirty="0">
                          <a:effectLst/>
                          <a:highlight>
                            <a:srgbClr val="FFCDCD"/>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extLst>
                  <a:ext uri="{0D108BD9-81ED-4DB2-BD59-A6C34878D82A}">
                    <a16:rowId xmlns:a16="http://schemas.microsoft.com/office/drawing/2014/main" val="2744169715"/>
                  </a:ext>
                </a:extLst>
              </a:tr>
              <a:tr h="748961">
                <a:tc>
                  <a:txBody>
                    <a:bodyPr/>
                    <a:lstStyle/>
                    <a:p>
                      <a:pPr rtl="0" fontAlgn="base"/>
                      <a:endParaRPr lang="en-US" sz="1800" dirty="0">
                        <a:effectLst/>
                        <a:highlight>
                          <a:srgbClr val="FFE8E8"/>
                        </a:highlight>
                        <a:latin typeface="Arial"/>
                      </a:endParaRP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tc>
                  <a:txBody>
                    <a:bodyPr/>
                    <a:lstStyle/>
                    <a:p>
                      <a:pPr rtl="0" fontAlgn="base"/>
                      <a:r>
                        <a:rPr lang="en-US" sz="6600" dirty="0">
                          <a:effectLst/>
                          <a:highlight>
                            <a:srgbClr val="FFE8E8"/>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extLst>
                  <a:ext uri="{0D108BD9-81ED-4DB2-BD59-A6C34878D82A}">
                    <a16:rowId xmlns:a16="http://schemas.microsoft.com/office/drawing/2014/main" val="930393410"/>
                  </a:ext>
                </a:extLst>
              </a:tr>
              <a:tr h="748961">
                <a:tc>
                  <a:txBody>
                    <a:bodyPr/>
                    <a:lstStyle/>
                    <a:p>
                      <a:pPr rtl="0" fontAlgn="base"/>
                      <a:endParaRPr lang="en-US" sz="1800" dirty="0">
                        <a:effectLst/>
                        <a:highlight>
                          <a:srgbClr val="FFCDCD"/>
                        </a:highlight>
                        <a:latin typeface="Arial"/>
                      </a:endParaRP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tc>
                  <a:txBody>
                    <a:bodyPr/>
                    <a:lstStyle/>
                    <a:p>
                      <a:pPr rtl="0" fontAlgn="base"/>
                      <a:r>
                        <a:rPr lang="en-US" sz="6600" dirty="0">
                          <a:effectLst/>
                          <a:highlight>
                            <a:srgbClr val="FFCDCD"/>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extLst>
                  <a:ext uri="{0D108BD9-81ED-4DB2-BD59-A6C34878D82A}">
                    <a16:rowId xmlns:a16="http://schemas.microsoft.com/office/drawing/2014/main" val="2131426642"/>
                  </a:ext>
                </a:extLst>
              </a:tr>
            </a:tbl>
          </a:graphicData>
        </a:graphic>
      </p:graphicFrame>
      <p:sp>
        <p:nvSpPr>
          <p:cNvPr id="2" name="TextBox 1">
            <a:extLst>
              <a:ext uri="{FF2B5EF4-FFF2-40B4-BE49-F238E27FC236}">
                <a16:creationId xmlns:a16="http://schemas.microsoft.com/office/drawing/2014/main" id="{1F3E4982-51FE-C6DB-276F-A1B2400E0D72}"/>
              </a:ext>
            </a:extLst>
          </p:cNvPr>
          <p:cNvSpPr txBox="1"/>
          <p:nvPr/>
        </p:nvSpPr>
        <p:spPr>
          <a:xfrm>
            <a:off x="1996925" y="5292876"/>
            <a:ext cx="818605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bg1"/>
                </a:solidFill>
              </a:rPr>
              <a:t>Mojo is definitely faster on CPU.</a:t>
            </a:r>
            <a:endParaRPr lang="en-US" sz="4400" dirty="0">
              <a:solidFill>
                <a:schemeClr val="bg1"/>
              </a:solidFill>
              <a:cs typeface="Arial"/>
            </a:endParaRPr>
          </a:p>
        </p:txBody>
      </p:sp>
    </p:spTree>
    <p:extLst>
      <p:ext uri="{BB962C8B-B14F-4D97-AF65-F5344CB8AC3E}">
        <p14:creationId xmlns:p14="http://schemas.microsoft.com/office/powerpoint/2010/main" val="59716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426624" y="-888973"/>
            <a:ext cx="6400800" cy="5203387"/>
          </a:xfrm>
        </p:spPr>
        <p:txBody>
          <a:bodyPr anchor="ctr"/>
          <a:lstStyle/>
          <a:p>
            <a:r>
              <a:rPr lang="en-US" dirty="0"/>
              <a:t>Usability</a:t>
            </a:r>
          </a:p>
        </p:txBody>
      </p:sp>
      <p:pic>
        <p:nvPicPr>
          <p:cNvPr id="5" name="Picture Placeholder 4" descr="A cartoon of a fire monster&#10;&#10;Description automatically generated">
            <a:extLst>
              <a:ext uri="{FF2B5EF4-FFF2-40B4-BE49-F238E27FC236}">
                <a16:creationId xmlns:a16="http://schemas.microsoft.com/office/drawing/2014/main" id="{BEF27D12-FF17-6195-DCD7-60FD6CE4F96F}"/>
              </a:ext>
            </a:extLst>
          </p:cNvPr>
          <p:cNvPicPr>
            <a:picLocks noGrp="1" noChangeAspect="1"/>
          </p:cNvPicPr>
          <p:nvPr>
            <p:ph type="pic" sz="quarter" idx="15"/>
          </p:nvPr>
        </p:nvPicPr>
        <p:blipFill>
          <a:blip r:embed="rId3"/>
          <a:srcRect t="107" b="107"/>
          <a:stretch/>
        </p:blipFill>
        <p:spPr>
          <a:xfrm>
            <a:off x="7458886" y="3274792"/>
            <a:ext cx="3342646" cy="3356890"/>
          </a:xfrm>
        </p:spPr>
      </p:pic>
    </p:spTree>
    <p:extLst>
      <p:ext uri="{BB962C8B-B14F-4D97-AF65-F5344CB8AC3E}">
        <p14:creationId xmlns:p14="http://schemas.microsoft.com/office/powerpoint/2010/main" val="202011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Usability</a:t>
            </a:r>
          </a:p>
        </p:txBody>
      </p:sp>
      <p:sp>
        <p:nvSpPr>
          <p:cNvPr id="4" name="Text Placeholder 3">
            <a:extLst>
              <a:ext uri="{FF2B5EF4-FFF2-40B4-BE49-F238E27FC236}">
                <a16:creationId xmlns:a16="http://schemas.microsoft.com/office/drawing/2014/main" id="{B7C4DB8A-F6D0-FE86-2F30-5BB5576A5934}"/>
              </a:ext>
            </a:extLst>
          </p:cNvPr>
          <p:cNvSpPr>
            <a:spLocks noGrp="1"/>
          </p:cNvSpPr>
          <p:nvPr>
            <p:ph sz="quarter" idx="18"/>
          </p:nvPr>
        </p:nvSpPr>
        <p:spPr>
          <a:xfrm>
            <a:off x="810330" y="1534373"/>
            <a:ext cx="6275387" cy="3271324"/>
          </a:xfrm>
          <a:effectLst>
            <a:outerShdw blurRad="63500" dist="38100" dir="2700000">
              <a:srgbClr val="000000">
                <a:alpha val="40000"/>
              </a:srgbClr>
            </a:outerShdw>
          </a:effectLst>
        </p:spPr>
        <p:txBody>
          <a:bodyPr vert="horz" lIns="0" tIns="45720" rIns="91440" bIns="45720" rtlCol="0" anchor="t">
            <a:noAutofit/>
          </a:bodyPr>
          <a:lstStyle/>
          <a:p>
            <a:r>
              <a:rPr lang="en-US" sz="2000" i="1" dirty="0">
                <a:ea typeface="+mn-lt"/>
                <a:cs typeface="+mn-lt"/>
              </a:rPr>
              <a:t>If Mojo is [legitimate], I think Mojo will win, just hands down. And the reason Mojo will win, is you don't change the paradigm of any acclimated or proficient individual. </a:t>
            </a:r>
            <a:br>
              <a:rPr lang="en-US" sz="2000" i="1" dirty="0">
                <a:ea typeface="+mn-lt"/>
                <a:cs typeface="+mn-lt"/>
              </a:rPr>
            </a:br>
            <a:br>
              <a:rPr lang="en-US" sz="2000" i="1" dirty="0">
                <a:ea typeface="+mn-lt"/>
                <a:cs typeface="+mn-lt"/>
              </a:rPr>
            </a:br>
            <a:r>
              <a:rPr lang="en-US" sz="2000" b="1" i="1">
                <a:ea typeface="+mn-lt"/>
                <a:cs typeface="+mn-lt"/>
              </a:rPr>
              <a:t>You just have to learn a bit more, and </a:t>
            </a:r>
            <a:r>
              <a:rPr lang="en-US" sz="2000" b="1" i="1" dirty="0">
                <a:ea typeface="+mn-lt"/>
                <a:cs typeface="+mn-lt"/>
              </a:rPr>
              <a:t>you get amazing performance.</a:t>
            </a:r>
            <a:r>
              <a:rPr lang="en-US" sz="2000" i="1" dirty="0">
                <a:ea typeface="+mn-lt"/>
                <a:cs typeface="+mn-lt"/>
              </a:rPr>
              <a:t> </a:t>
            </a:r>
            <a:br>
              <a:rPr lang="en-US" sz="2000" i="1" dirty="0">
                <a:ea typeface="+mn-lt"/>
                <a:cs typeface="+mn-lt"/>
              </a:rPr>
            </a:br>
            <a:br>
              <a:rPr lang="en-US" sz="2000" i="1" dirty="0">
                <a:ea typeface="+mn-lt"/>
                <a:cs typeface="+mn-lt"/>
              </a:rPr>
            </a:br>
            <a:r>
              <a:rPr lang="en-US" sz="2000" i="1">
                <a:ea typeface="+mn-lt"/>
                <a:cs typeface="+mn-lt"/>
              </a:rPr>
              <a:t>If Mojo compiles fast, and it </a:t>
            </a:r>
            <a:r>
              <a:rPr lang="en-US" sz="2000" i="1" dirty="0">
                <a:ea typeface="+mn-lt"/>
                <a:cs typeface="+mn-lt"/>
              </a:rPr>
              <a:t>looks like a language you're already familiar with, and it's really close to being the same speed, I just don't see how you're going to make that sell [for Rust].</a:t>
            </a:r>
            <a:br>
              <a:rPr lang="en-US" sz="2000" i="1" dirty="0">
                <a:ea typeface="+mn-lt"/>
                <a:cs typeface="+mn-lt"/>
              </a:rPr>
            </a:br>
            <a:br>
              <a:rPr lang="en-US" sz="2000" i="1" dirty="0">
                <a:ea typeface="+mn-lt"/>
                <a:cs typeface="+mn-lt"/>
              </a:rPr>
            </a:br>
            <a:r>
              <a:rPr lang="en-US" sz="2000" i="1" dirty="0">
                <a:ea typeface="+mn-lt"/>
                <a:cs typeface="+mn-lt"/>
              </a:rPr>
              <a:t>       The </a:t>
            </a:r>
            <a:r>
              <a:rPr lang="en-US" sz="2000" i="1" err="1">
                <a:ea typeface="+mn-lt"/>
                <a:cs typeface="+mn-lt"/>
              </a:rPr>
              <a:t>Primeagen</a:t>
            </a:r>
            <a:r>
              <a:rPr lang="en-US" sz="2000" i="1" dirty="0">
                <a:ea typeface="+mn-lt"/>
                <a:cs typeface="+mn-lt"/>
              </a:rPr>
              <a:t> | Online Rust Streamer</a:t>
            </a:r>
            <a:endParaRPr lang="en-US" sz="2000" i="1" dirty="0" err="1"/>
          </a:p>
        </p:txBody>
      </p:sp>
      <p:sp>
        <p:nvSpPr>
          <p:cNvPr id="3" name="Picture Placeholder 2">
            <a:extLst>
              <a:ext uri="{FF2B5EF4-FFF2-40B4-BE49-F238E27FC236}">
                <a16:creationId xmlns:a16="http://schemas.microsoft.com/office/drawing/2014/main" id="{80011F37-FF76-FBE3-7B11-710494453AB9}"/>
              </a:ext>
            </a:extLst>
          </p:cNvPr>
          <p:cNvSpPr>
            <a:spLocks noGrp="1"/>
          </p:cNvSpPr>
          <p:nvPr>
            <p:ph type="pic" sz="quarter" idx="17"/>
          </p:nvPr>
        </p:nvSpPr>
        <p:spPr/>
        <p:txBody>
          <a:bodyPr/>
          <a:lstStyle/>
          <a:p>
            <a:endParaRPr lang="en-US"/>
          </a:p>
        </p:txBody>
      </p:sp>
      <p:pic>
        <p:nvPicPr>
          <p:cNvPr id="6" name="Picture Placeholder 4" descr="A cartoon of a fire monster&#10;&#10;Description automatically generated">
            <a:extLst>
              <a:ext uri="{FF2B5EF4-FFF2-40B4-BE49-F238E27FC236}">
                <a16:creationId xmlns:a16="http://schemas.microsoft.com/office/drawing/2014/main" id="{59FD6692-D4A3-DE8F-542D-B54EC5C9F8E2}"/>
              </a:ext>
            </a:extLst>
          </p:cNvPr>
          <p:cNvPicPr>
            <a:picLocks noChangeAspect="1"/>
          </p:cNvPicPr>
          <p:nvPr/>
        </p:nvPicPr>
        <p:blipFill>
          <a:blip r:embed="rId3"/>
          <a:srcRect t="107" b="107"/>
          <a:stretch/>
        </p:blipFill>
        <p:spPr>
          <a:xfrm>
            <a:off x="8025329" y="300969"/>
            <a:ext cx="3342646" cy="33568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Tree>
    <p:extLst>
      <p:ext uri="{BB962C8B-B14F-4D97-AF65-F5344CB8AC3E}">
        <p14:creationId xmlns:p14="http://schemas.microsoft.com/office/powerpoint/2010/main" val="2191358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26735" y="303177"/>
            <a:ext cx="6275416" cy="1828800"/>
          </a:xfrm>
        </p:spPr>
        <p:txBody>
          <a:bodyPr/>
          <a:lstStyle/>
          <a:p>
            <a:r>
              <a:rPr lang="en-US" dirty="0"/>
              <a:t>Language Reference</a:t>
            </a:r>
          </a:p>
        </p:txBody>
      </p:sp>
      <p:pic>
        <p:nvPicPr>
          <p:cNvPr id="8" name="Picture Placeholder 7" descr="A screenshot of a phone&#10;&#10;Description automatically generated">
            <a:extLst>
              <a:ext uri="{FF2B5EF4-FFF2-40B4-BE49-F238E27FC236}">
                <a16:creationId xmlns:a16="http://schemas.microsoft.com/office/drawing/2014/main" id="{15664B0F-1AA0-3219-6E94-9143EC446C9F}"/>
              </a:ext>
            </a:extLst>
          </p:cNvPr>
          <p:cNvPicPr>
            <a:picLocks noGrp="1" noChangeAspect="1"/>
          </p:cNvPicPr>
          <p:nvPr>
            <p:ph type="pic" sz="quarter" idx="17"/>
          </p:nvPr>
        </p:nvPicPr>
        <p:blipFill>
          <a:blip r:embed="rId3"/>
          <a:srcRect t="3097" b="3097"/>
          <a:stretch/>
        </p:blipFill>
        <p:spPr>
          <a:xfrm>
            <a:off x="341283" y="1749873"/>
            <a:ext cx="2471567" cy="26339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Placeholder 4" descr="A cartoon of a fire monster&#10;&#10;Description automatically generated">
            <a:extLst>
              <a:ext uri="{FF2B5EF4-FFF2-40B4-BE49-F238E27FC236}">
                <a16:creationId xmlns:a16="http://schemas.microsoft.com/office/drawing/2014/main" id="{59FD6692-D4A3-DE8F-542D-B54EC5C9F8E2}"/>
              </a:ext>
            </a:extLst>
          </p:cNvPr>
          <p:cNvPicPr>
            <a:picLocks noChangeAspect="1"/>
          </p:cNvPicPr>
          <p:nvPr/>
        </p:nvPicPr>
        <p:blipFill>
          <a:blip r:embed="rId4"/>
          <a:srcRect t="107" b="107"/>
          <a:stretch/>
        </p:blipFill>
        <p:spPr>
          <a:xfrm>
            <a:off x="8025329" y="300969"/>
            <a:ext cx="3342646" cy="33568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pic>
        <p:nvPicPr>
          <p:cNvPr id="9" name="Picture 8" descr="A screenshot of a cell phone&#10;&#10;Description automatically generated">
            <a:extLst>
              <a:ext uri="{FF2B5EF4-FFF2-40B4-BE49-F238E27FC236}">
                <a16:creationId xmlns:a16="http://schemas.microsoft.com/office/drawing/2014/main" id="{78018F85-9E25-EF86-790C-B9C124CCEEBB}"/>
              </a:ext>
            </a:extLst>
          </p:cNvPr>
          <p:cNvPicPr>
            <a:picLocks noChangeAspect="1"/>
          </p:cNvPicPr>
          <p:nvPr/>
        </p:nvPicPr>
        <p:blipFill>
          <a:blip r:embed="rId5"/>
          <a:stretch>
            <a:fillRect/>
          </a:stretch>
        </p:blipFill>
        <p:spPr>
          <a:xfrm>
            <a:off x="2939726" y="1680287"/>
            <a:ext cx="2510324" cy="1996752"/>
          </a:xfrm>
          <a:prstGeom prst="rect">
            <a:avLst/>
          </a:prstGeom>
        </p:spPr>
      </p:pic>
      <p:pic>
        <p:nvPicPr>
          <p:cNvPr id="10" name="Picture 9" descr="Mojo Dojo">
            <a:extLst>
              <a:ext uri="{FF2B5EF4-FFF2-40B4-BE49-F238E27FC236}">
                <a16:creationId xmlns:a16="http://schemas.microsoft.com/office/drawing/2014/main" id="{24522A36-AD7A-5365-A37E-E18FDAD6EEA2}"/>
              </a:ext>
            </a:extLst>
          </p:cNvPr>
          <p:cNvPicPr>
            <a:picLocks noChangeAspect="1"/>
          </p:cNvPicPr>
          <p:nvPr/>
        </p:nvPicPr>
        <p:blipFill>
          <a:blip r:embed="rId6"/>
          <a:stretch>
            <a:fillRect/>
          </a:stretch>
        </p:blipFill>
        <p:spPr>
          <a:xfrm>
            <a:off x="8161176" y="253198"/>
            <a:ext cx="3085321" cy="317919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238333E-5A06-F8C4-AC23-639D3C44BC25}"/>
              </a:ext>
            </a:extLst>
          </p:cNvPr>
          <p:cNvPicPr>
            <a:picLocks noChangeAspect="1"/>
          </p:cNvPicPr>
          <p:nvPr/>
        </p:nvPicPr>
        <p:blipFill>
          <a:blip r:embed="rId7"/>
          <a:stretch>
            <a:fillRect/>
          </a:stretch>
        </p:blipFill>
        <p:spPr>
          <a:xfrm>
            <a:off x="5575623" y="1682814"/>
            <a:ext cx="2448121" cy="1843963"/>
          </a:xfrm>
          <a:prstGeom prst="rect">
            <a:avLst/>
          </a:prstGeom>
        </p:spPr>
      </p:pic>
      <p:sp>
        <p:nvSpPr>
          <p:cNvPr id="13" name="TextBox 12">
            <a:extLst>
              <a:ext uri="{FF2B5EF4-FFF2-40B4-BE49-F238E27FC236}">
                <a16:creationId xmlns:a16="http://schemas.microsoft.com/office/drawing/2014/main" id="{8FD88F00-AD64-9A98-3A9A-CBC751F69F66}"/>
              </a:ext>
            </a:extLst>
          </p:cNvPr>
          <p:cNvSpPr txBox="1"/>
          <p:nvPr/>
        </p:nvSpPr>
        <p:spPr>
          <a:xfrm>
            <a:off x="4180114" y="6489441"/>
            <a:ext cx="82482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hlinkClick r:id="rId8">
                  <a:extLst>
                    <a:ext uri="{A12FA001-AC4F-418D-AE19-62706E023703}">
                      <ahyp:hlinkClr xmlns:ahyp="http://schemas.microsoft.com/office/drawing/2018/hyperlinkcolor" val="tx"/>
                    </a:ext>
                  </a:extLst>
                </a:hlinkClick>
              </a:rPr>
              <a:t>Image</a:t>
            </a:r>
            <a:r>
              <a:rPr lang="en-US" dirty="0">
                <a:solidFill>
                  <a:schemeClr val="bg1"/>
                </a:solidFill>
              </a:rPr>
              <a:t>: Jack Clayton – Modular AI Developer Advocate's </a:t>
            </a:r>
            <a:r>
              <a:rPr lang="en-US" dirty="0">
                <a:solidFill>
                  <a:schemeClr val="bg1"/>
                </a:solidFill>
                <a:hlinkClick r:id="rId8">
                  <a:extLst>
                    <a:ext uri="{A12FA001-AC4F-418D-AE19-62706E023703}">
                      <ahyp:hlinkClr xmlns:ahyp="http://schemas.microsoft.com/office/drawing/2018/hyperlinkcolor" val="tx"/>
                    </a:ext>
                  </a:extLst>
                </a:hlinkClick>
              </a:rPr>
              <a:t>https://mojodojo.dev/</a:t>
            </a:r>
            <a:endParaRPr lang="en-US" dirty="0">
              <a:solidFill>
                <a:schemeClr val="bg1"/>
              </a:solidFill>
              <a:cs typeface="Arial"/>
              <a:hlinkClick r:id="rId8">
                <a:extLst>
                  <a:ext uri="{A12FA001-AC4F-418D-AE19-62706E023703}">
                    <ahyp:hlinkClr xmlns:ahyp="http://schemas.microsoft.com/office/drawing/2018/hyperlinkcolor" val="tx"/>
                  </a:ext>
                </a:extLst>
              </a:hlinkClick>
            </a:endParaRPr>
          </a:p>
        </p:txBody>
      </p:sp>
      <p:pic>
        <p:nvPicPr>
          <p:cNvPr id="14" name="Picture 13" descr="A screenshot of a computer&#10;&#10;Description automatically generated">
            <a:extLst>
              <a:ext uri="{FF2B5EF4-FFF2-40B4-BE49-F238E27FC236}">
                <a16:creationId xmlns:a16="http://schemas.microsoft.com/office/drawing/2014/main" id="{F0DE0797-C34E-81EC-AA74-83DD9D33430B}"/>
              </a:ext>
            </a:extLst>
          </p:cNvPr>
          <p:cNvPicPr>
            <a:picLocks noChangeAspect="1"/>
          </p:cNvPicPr>
          <p:nvPr/>
        </p:nvPicPr>
        <p:blipFill>
          <a:blip r:embed="rId9"/>
          <a:stretch>
            <a:fillRect/>
          </a:stretch>
        </p:blipFill>
        <p:spPr>
          <a:xfrm>
            <a:off x="3048389" y="4312103"/>
            <a:ext cx="2401856" cy="1724997"/>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DB17D87A-6DBE-6B3B-B7AC-14CB3C0EFF4E}"/>
              </a:ext>
            </a:extLst>
          </p:cNvPr>
          <p:cNvPicPr>
            <a:picLocks noChangeAspect="1"/>
          </p:cNvPicPr>
          <p:nvPr/>
        </p:nvPicPr>
        <p:blipFill>
          <a:blip r:embed="rId10"/>
          <a:stretch>
            <a:fillRect/>
          </a:stretch>
        </p:blipFill>
        <p:spPr>
          <a:xfrm>
            <a:off x="5665432" y="3690452"/>
            <a:ext cx="2369586" cy="2346260"/>
          </a:xfrm>
          <a:prstGeom prst="rect">
            <a:avLst/>
          </a:prstGeom>
        </p:spPr>
      </p:pic>
      <p:sp>
        <p:nvSpPr>
          <p:cNvPr id="17" name="TextBox 16">
            <a:extLst>
              <a:ext uri="{FF2B5EF4-FFF2-40B4-BE49-F238E27FC236}">
                <a16:creationId xmlns:a16="http://schemas.microsoft.com/office/drawing/2014/main" id="{58983F7B-EA00-4762-6A2E-6500F9C85E53}"/>
              </a:ext>
            </a:extLst>
          </p:cNvPr>
          <p:cNvSpPr txBox="1"/>
          <p:nvPr/>
        </p:nvSpPr>
        <p:spPr>
          <a:xfrm>
            <a:off x="774440" y="852196"/>
            <a:ext cx="75717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From https://docs.modular.com/mojo/manual/get-started/</a:t>
            </a:r>
            <a:endParaRPr lang="en-US" dirty="0">
              <a:solidFill>
                <a:schemeClr val="bg1"/>
              </a:solidFill>
            </a:endParaRPr>
          </a:p>
        </p:txBody>
      </p:sp>
    </p:spTree>
    <p:extLst>
      <p:ext uri="{BB962C8B-B14F-4D97-AF65-F5344CB8AC3E}">
        <p14:creationId xmlns:p14="http://schemas.microsoft.com/office/powerpoint/2010/main" val="16560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Glimpses of Mojo</a:t>
            </a:r>
          </a:p>
        </p:txBody>
      </p:sp>
      <p:pic>
        <p:nvPicPr>
          <p:cNvPr id="6" name="Picture Placeholder 4" descr="A cartoon of a fire monster&#10;&#10;Description automatically generated">
            <a:extLst>
              <a:ext uri="{FF2B5EF4-FFF2-40B4-BE49-F238E27FC236}">
                <a16:creationId xmlns:a16="http://schemas.microsoft.com/office/drawing/2014/main" id="{59FD6692-D4A3-DE8F-542D-B54EC5C9F8E2}"/>
              </a:ext>
            </a:extLst>
          </p:cNvPr>
          <p:cNvPicPr>
            <a:picLocks noChangeAspect="1"/>
          </p:cNvPicPr>
          <p:nvPr/>
        </p:nvPicPr>
        <p:blipFill>
          <a:blip r:embed="rId3"/>
          <a:srcRect t="107" b="107"/>
          <a:stretch/>
        </p:blipFill>
        <p:spPr>
          <a:xfrm>
            <a:off x="8025329" y="300969"/>
            <a:ext cx="3342646" cy="33568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pic>
        <p:nvPicPr>
          <p:cNvPr id="10" name="Content Placeholder 9" descr="A screen shot of a computer&#10;&#10;Description automatically generated">
            <a:extLst>
              <a:ext uri="{FF2B5EF4-FFF2-40B4-BE49-F238E27FC236}">
                <a16:creationId xmlns:a16="http://schemas.microsoft.com/office/drawing/2014/main" id="{707AE950-C66E-22B8-F568-3893A6931C99}"/>
              </a:ext>
            </a:extLst>
          </p:cNvPr>
          <p:cNvPicPr>
            <a:picLocks noGrp="1" noChangeAspect="1"/>
          </p:cNvPicPr>
          <p:nvPr>
            <p:ph sz="quarter" idx="18"/>
          </p:nvPr>
        </p:nvPicPr>
        <p:blipFill>
          <a:blip r:embed="rId4"/>
          <a:stretch>
            <a:fillRect/>
          </a:stretch>
        </p:blipFill>
        <p:spPr>
          <a:xfrm>
            <a:off x="7336128" y="-19843"/>
            <a:ext cx="4855954" cy="6871386"/>
          </a:xfrm>
        </p:spPr>
      </p:pic>
      <p:sp>
        <p:nvSpPr>
          <p:cNvPr id="9" name="Picture Placeholder 8">
            <a:extLst>
              <a:ext uri="{FF2B5EF4-FFF2-40B4-BE49-F238E27FC236}">
                <a16:creationId xmlns:a16="http://schemas.microsoft.com/office/drawing/2014/main" id="{EFAD7500-7747-F917-1218-54C0DD91E275}"/>
              </a:ext>
            </a:extLst>
          </p:cNvPr>
          <p:cNvSpPr>
            <a:spLocks noGrp="1"/>
          </p:cNvSpPr>
          <p:nvPr>
            <p:ph type="pic" sz="quarter" idx="17"/>
          </p:nvPr>
        </p:nvSpPr>
        <p:spPr/>
        <p:txBody>
          <a:bodyPr/>
          <a:lstStyle/>
          <a:p>
            <a:endParaRPr lang="en-US"/>
          </a:p>
        </p:txBody>
      </p:sp>
      <p:sp>
        <p:nvSpPr>
          <p:cNvPr id="13" name="Title 11">
            <a:extLst>
              <a:ext uri="{FF2B5EF4-FFF2-40B4-BE49-F238E27FC236}">
                <a16:creationId xmlns:a16="http://schemas.microsoft.com/office/drawing/2014/main" id="{848FE191-9AE5-733D-F8B7-0B13DB96343C}"/>
              </a:ext>
            </a:extLst>
          </p:cNvPr>
          <p:cNvSpPr txBox="1">
            <a:spLocks/>
          </p:cNvSpPr>
          <p:nvPr/>
        </p:nvSpPr>
        <p:spPr>
          <a:xfrm>
            <a:off x="590360" y="2205067"/>
            <a:ext cx="6275416" cy="18288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a:lstStyle>
          <a:p>
            <a:r>
              <a:rPr lang="en-US" sz="3200" dirty="0">
                <a:latin typeface="Arial"/>
                <a:cs typeface="Arial"/>
              </a:rPr>
              <a:t>Instead of trying to teach a whole language in eight minutes</a:t>
            </a:r>
          </a:p>
          <a:p>
            <a:endParaRPr lang="en-US" sz="4800" dirty="0">
              <a:latin typeface="Arial"/>
            </a:endParaRPr>
          </a:p>
          <a:p>
            <a:r>
              <a:rPr lang="en-US" sz="3200" dirty="0">
                <a:latin typeface="Arial"/>
                <a:cs typeface="Arial"/>
              </a:rPr>
              <a:t>I'll use the Advent of Code to demonstrate some Mojo specifics</a:t>
            </a:r>
          </a:p>
          <a:p>
            <a:endParaRPr lang="en-US" sz="4800" dirty="0">
              <a:latin typeface="Arial"/>
            </a:endParaRPr>
          </a:p>
          <a:p>
            <a:r>
              <a:rPr lang="en-US" sz="3200" dirty="0">
                <a:latin typeface="Arial"/>
                <a:cs typeface="Arial"/>
              </a:rPr>
              <a:t>Aim: Get a feel for the syntax.</a:t>
            </a:r>
          </a:p>
        </p:txBody>
      </p:sp>
      <p:sp>
        <p:nvSpPr>
          <p:cNvPr id="15" name="TextBox 14">
            <a:extLst>
              <a:ext uri="{FF2B5EF4-FFF2-40B4-BE49-F238E27FC236}">
                <a16:creationId xmlns:a16="http://schemas.microsoft.com/office/drawing/2014/main" id="{82973DA9-EB91-9DAD-19CE-A03767B263A2}"/>
              </a:ext>
            </a:extLst>
          </p:cNvPr>
          <p:cNvSpPr txBox="1"/>
          <p:nvPr/>
        </p:nvSpPr>
        <p:spPr>
          <a:xfrm>
            <a:off x="813318" y="1209870"/>
            <a:ext cx="75717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Arial"/>
              </a:rPr>
              <a:t>Exercise built from Awesome Mojo - Advent</a:t>
            </a:r>
            <a:r>
              <a:rPr lang="en-US" dirty="0">
                <a:solidFill>
                  <a:schemeClr val="bg1"/>
                </a:solidFill>
                <a:ea typeface="+mn-lt"/>
                <a:cs typeface="+mn-lt"/>
              </a:rPr>
              <a:t> of Code  </a:t>
            </a:r>
            <a:br>
              <a:rPr lang="en-US" dirty="0">
                <a:solidFill>
                  <a:schemeClr val="bg1"/>
                </a:solidFill>
                <a:ea typeface="+mn-lt"/>
                <a:cs typeface="+mn-lt"/>
              </a:rPr>
            </a:br>
            <a:r>
              <a:rPr lang="en-US" dirty="0">
                <a:solidFill>
                  <a:schemeClr val="bg1"/>
                </a:solidFill>
                <a:ea typeface="+mn-lt"/>
                <a:cs typeface="+mn-lt"/>
              </a:rPr>
              <a:t>|https://github.com/</a:t>
            </a:r>
            <a:r>
              <a:rPr lang="en-US" dirty="0" err="1">
                <a:solidFill>
                  <a:schemeClr val="bg1"/>
                </a:solidFill>
                <a:ea typeface="+mn-lt"/>
                <a:cs typeface="+mn-lt"/>
              </a:rPr>
              <a:t>isuckatcs</a:t>
            </a:r>
            <a:r>
              <a:rPr lang="en-US" dirty="0">
                <a:solidFill>
                  <a:schemeClr val="bg1"/>
                </a:solidFill>
                <a:ea typeface="+mn-lt"/>
                <a:cs typeface="+mn-lt"/>
              </a:rPr>
              <a:t>/advent-of-code/</a:t>
            </a:r>
            <a:endParaRPr lang="en-US" dirty="0">
              <a:solidFill>
                <a:schemeClr val="bg1"/>
              </a:solidFill>
              <a:cs typeface="Arial"/>
            </a:endParaRPr>
          </a:p>
        </p:txBody>
      </p:sp>
    </p:spTree>
    <p:extLst>
      <p:ext uri="{BB962C8B-B14F-4D97-AF65-F5344CB8AC3E}">
        <p14:creationId xmlns:p14="http://schemas.microsoft.com/office/powerpoint/2010/main" val="409880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Day 1</a:t>
            </a:r>
          </a:p>
        </p:txBody>
      </p:sp>
      <p:pic>
        <p:nvPicPr>
          <p:cNvPr id="6" name="Picture Placeholder 4" descr="A cartoon of a fire monster&#10;&#10;Description automatically generated">
            <a:extLst>
              <a:ext uri="{FF2B5EF4-FFF2-40B4-BE49-F238E27FC236}">
                <a16:creationId xmlns:a16="http://schemas.microsoft.com/office/drawing/2014/main" id="{59FD6692-D4A3-DE8F-542D-B54EC5C9F8E2}"/>
              </a:ext>
            </a:extLst>
          </p:cNvPr>
          <p:cNvPicPr>
            <a:picLocks noChangeAspect="1"/>
          </p:cNvPicPr>
          <p:nvPr/>
        </p:nvPicPr>
        <p:blipFill>
          <a:blip r:embed="rId3"/>
          <a:srcRect t="107" b="107"/>
          <a:stretch/>
        </p:blipFill>
        <p:spPr>
          <a:xfrm>
            <a:off x="8025329" y="300969"/>
            <a:ext cx="3342646" cy="33568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pic>
        <p:nvPicPr>
          <p:cNvPr id="10" name="Content Placeholder 9" descr="A screen shot of a computer&#10;&#10;Description automatically generated">
            <a:extLst>
              <a:ext uri="{FF2B5EF4-FFF2-40B4-BE49-F238E27FC236}">
                <a16:creationId xmlns:a16="http://schemas.microsoft.com/office/drawing/2014/main" id="{707AE950-C66E-22B8-F568-3893A6931C99}"/>
              </a:ext>
            </a:extLst>
          </p:cNvPr>
          <p:cNvPicPr>
            <a:picLocks noGrp="1" noChangeAspect="1"/>
          </p:cNvPicPr>
          <p:nvPr>
            <p:ph sz="quarter" idx="18"/>
          </p:nvPr>
        </p:nvPicPr>
        <p:blipFill>
          <a:blip r:embed="rId4"/>
          <a:stretch>
            <a:fillRect/>
          </a:stretch>
        </p:blipFill>
        <p:spPr>
          <a:xfrm>
            <a:off x="7087312" y="-2103681"/>
            <a:ext cx="6341076" cy="8962998"/>
          </a:xfrm>
        </p:spPr>
      </p:pic>
      <p:sp>
        <p:nvSpPr>
          <p:cNvPr id="9" name="Picture Placeholder 8">
            <a:extLst>
              <a:ext uri="{FF2B5EF4-FFF2-40B4-BE49-F238E27FC236}">
                <a16:creationId xmlns:a16="http://schemas.microsoft.com/office/drawing/2014/main" id="{EFAD7500-7747-F917-1218-54C0DD91E275}"/>
              </a:ext>
            </a:extLst>
          </p:cNvPr>
          <p:cNvSpPr>
            <a:spLocks noGrp="1"/>
          </p:cNvSpPr>
          <p:nvPr>
            <p:ph type="pic" sz="quarter" idx="17"/>
          </p:nvPr>
        </p:nvSpPr>
        <p:spPr/>
        <p:txBody>
          <a:bodyPr/>
          <a:lstStyle/>
          <a:p>
            <a:endParaRPr lang="en-US"/>
          </a:p>
        </p:txBody>
      </p:sp>
      <p:sp>
        <p:nvSpPr>
          <p:cNvPr id="15" name="TextBox 14">
            <a:extLst>
              <a:ext uri="{FF2B5EF4-FFF2-40B4-BE49-F238E27FC236}">
                <a16:creationId xmlns:a16="http://schemas.microsoft.com/office/drawing/2014/main" id="{82973DA9-EB91-9DAD-19CE-A03767B263A2}"/>
              </a:ext>
            </a:extLst>
          </p:cNvPr>
          <p:cNvSpPr txBox="1"/>
          <p:nvPr/>
        </p:nvSpPr>
        <p:spPr>
          <a:xfrm>
            <a:off x="813318" y="1209870"/>
            <a:ext cx="75717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Arial"/>
              </a:rPr>
              <a:t>Exercise built from Awesome Mojo - Advent</a:t>
            </a:r>
            <a:r>
              <a:rPr lang="en-US" dirty="0">
                <a:solidFill>
                  <a:schemeClr val="bg1"/>
                </a:solidFill>
                <a:ea typeface="+mn-lt"/>
                <a:cs typeface="+mn-lt"/>
              </a:rPr>
              <a:t> of Code  </a:t>
            </a:r>
            <a:br>
              <a:rPr lang="en-US" dirty="0">
                <a:solidFill>
                  <a:schemeClr val="bg1"/>
                </a:solidFill>
                <a:ea typeface="+mn-lt"/>
                <a:cs typeface="+mn-lt"/>
              </a:rPr>
            </a:br>
            <a:r>
              <a:rPr lang="en-US" dirty="0">
                <a:solidFill>
                  <a:schemeClr val="bg1"/>
                </a:solidFill>
                <a:ea typeface="+mn-lt"/>
                <a:cs typeface="+mn-lt"/>
              </a:rPr>
              <a:t>|https://github.com/</a:t>
            </a:r>
            <a:r>
              <a:rPr lang="en-US" dirty="0" err="1">
                <a:solidFill>
                  <a:schemeClr val="bg1"/>
                </a:solidFill>
                <a:ea typeface="+mn-lt"/>
                <a:cs typeface="+mn-lt"/>
              </a:rPr>
              <a:t>isuckatcs</a:t>
            </a:r>
            <a:r>
              <a:rPr lang="en-US" dirty="0">
                <a:solidFill>
                  <a:schemeClr val="bg1"/>
                </a:solidFill>
                <a:ea typeface="+mn-lt"/>
                <a:cs typeface="+mn-lt"/>
              </a:rPr>
              <a:t>/advent-of-code/</a:t>
            </a:r>
            <a:endParaRPr lang="en-US" dirty="0">
              <a:solidFill>
                <a:schemeClr val="bg1"/>
              </a:solidFill>
              <a:cs typeface="Arial"/>
            </a:endParaRPr>
          </a:p>
        </p:txBody>
      </p:sp>
      <p:pic>
        <p:nvPicPr>
          <p:cNvPr id="3" name="Content Placeholder 9" descr="A screen shot of a computer&#10;&#10;Description automatically generated">
            <a:extLst>
              <a:ext uri="{FF2B5EF4-FFF2-40B4-BE49-F238E27FC236}">
                <a16:creationId xmlns:a16="http://schemas.microsoft.com/office/drawing/2014/main" id="{5ACD9684-D6EF-E08F-CDA4-C4A8E4AB2C0F}"/>
              </a:ext>
            </a:extLst>
          </p:cNvPr>
          <p:cNvPicPr>
            <a:picLocks noChangeAspect="1"/>
          </p:cNvPicPr>
          <p:nvPr/>
        </p:nvPicPr>
        <p:blipFill>
          <a:blip r:embed="rId4"/>
          <a:stretch>
            <a:fillRect/>
          </a:stretch>
        </p:blipFill>
        <p:spPr>
          <a:xfrm>
            <a:off x="-7064" y="-22953"/>
            <a:ext cx="7087525" cy="10043793"/>
          </a:xfrm>
          <a:prstGeom prst="rect">
            <a:avLst/>
          </a:prstGeom>
        </p:spPr>
      </p:pic>
      <p:sp>
        <p:nvSpPr>
          <p:cNvPr id="5" name="Title 11">
            <a:extLst>
              <a:ext uri="{FF2B5EF4-FFF2-40B4-BE49-F238E27FC236}">
                <a16:creationId xmlns:a16="http://schemas.microsoft.com/office/drawing/2014/main" id="{33B29B89-3B95-1F00-F053-7DCB3F2678BB}"/>
              </a:ext>
            </a:extLst>
          </p:cNvPr>
          <p:cNvSpPr txBox="1">
            <a:spLocks/>
          </p:cNvSpPr>
          <p:nvPr/>
        </p:nvSpPr>
        <p:spPr>
          <a:xfrm>
            <a:off x="5348972" y="152332"/>
            <a:ext cx="6275416" cy="18288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a:lstStyle>
          <a:p>
            <a:r>
              <a:rPr lang="en-US" dirty="0"/>
              <a:t>Day 1</a:t>
            </a:r>
          </a:p>
        </p:txBody>
      </p:sp>
    </p:spTree>
    <p:extLst>
      <p:ext uri="{BB962C8B-B14F-4D97-AF65-F5344CB8AC3E}">
        <p14:creationId xmlns:p14="http://schemas.microsoft.com/office/powerpoint/2010/main" val="3657912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a:xfrm>
            <a:off x="811185" y="621973"/>
            <a:ext cx="6400800" cy="1828800"/>
          </a:xfrm>
        </p:spPr>
        <p:txBody>
          <a:bodyPr/>
          <a:lstStyle/>
          <a:p>
            <a:r>
              <a:rPr lang="en-US" dirty="0"/>
              <a:t>Agenda</a:t>
            </a:r>
          </a:p>
        </p:txBody>
      </p:sp>
      <p:sp>
        <p:nvSpPr>
          <p:cNvPr id="5" name="Text Placeholder 4">
            <a:extLst>
              <a:ext uri="{FF2B5EF4-FFF2-40B4-BE49-F238E27FC236}">
                <a16:creationId xmlns:a16="http://schemas.microsoft.com/office/drawing/2014/main" id="{59401105-5841-28D0-D6C0-3E1A46648BFE}"/>
              </a:ext>
            </a:extLst>
          </p:cNvPr>
          <p:cNvSpPr>
            <a:spLocks noGrp="1"/>
          </p:cNvSpPr>
          <p:nvPr>
            <p:ph sz="quarter" idx="14"/>
          </p:nvPr>
        </p:nvSpPr>
        <p:spPr>
          <a:xfrm>
            <a:off x="811185" y="2774786"/>
            <a:ext cx="6400800" cy="3257550"/>
          </a:xfrm>
        </p:spPr>
        <p:txBody>
          <a:bodyPr vert="horz" lIns="0" tIns="45720" rIns="91440" bIns="45720" rtlCol="0" anchor="t">
            <a:noAutofit/>
          </a:bodyPr>
          <a:lstStyle/>
          <a:p>
            <a:r>
              <a:rPr lang="en-US" dirty="0">
                <a:cs typeface="Arial"/>
              </a:rPr>
              <a:t>(Who or) What is Mojo?</a:t>
            </a:r>
          </a:p>
          <a:p>
            <a:endParaRPr lang="en-US" dirty="0">
              <a:cs typeface="Arial"/>
            </a:endParaRPr>
          </a:p>
          <a:p>
            <a:r>
              <a:rPr lang="en-US" dirty="0">
                <a:cs typeface="Arial"/>
              </a:rPr>
              <a:t>Mojo Performance</a:t>
            </a:r>
          </a:p>
          <a:p>
            <a:r>
              <a:rPr lang="en-US" dirty="0">
                <a:cs typeface="Arial"/>
              </a:rPr>
              <a:t>Mojo Usability</a:t>
            </a:r>
          </a:p>
          <a:p>
            <a:r>
              <a:rPr lang="en-US" dirty="0">
                <a:cs typeface="Arial"/>
              </a:rPr>
              <a:t>Mojo Governance and Community</a:t>
            </a:r>
          </a:p>
          <a:p>
            <a:endParaRPr lang="en-US" dirty="0">
              <a:cs typeface="Arial"/>
            </a:endParaRPr>
          </a:p>
          <a:p>
            <a:r>
              <a:rPr lang="en-US" dirty="0">
                <a:cs typeface="Arial"/>
              </a:rPr>
              <a:t>Call to Action</a:t>
            </a:r>
          </a:p>
          <a:p>
            <a:endParaRPr lang="en-US" dirty="0"/>
          </a:p>
        </p:txBody>
      </p:sp>
    </p:spTree>
    <p:extLst>
      <p:ext uri="{BB962C8B-B14F-4D97-AF65-F5344CB8AC3E}">
        <p14:creationId xmlns:p14="http://schemas.microsoft.com/office/powerpoint/2010/main" val="4294866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Day 1</a:t>
            </a:r>
          </a:p>
        </p:txBody>
      </p:sp>
      <p:pic>
        <p:nvPicPr>
          <p:cNvPr id="6" name="Picture Placeholder 4" descr="A cartoon of a fire monster&#10;&#10;Description automatically generated">
            <a:extLst>
              <a:ext uri="{FF2B5EF4-FFF2-40B4-BE49-F238E27FC236}">
                <a16:creationId xmlns:a16="http://schemas.microsoft.com/office/drawing/2014/main" id="{59FD6692-D4A3-DE8F-542D-B54EC5C9F8E2}"/>
              </a:ext>
            </a:extLst>
          </p:cNvPr>
          <p:cNvPicPr>
            <a:picLocks noChangeAspect="1"/>
          </p:cNvPicPr>
          <p:nvPr/>
        </p:nvPicPr>
        <p:blipFill>
          <a:blip r:embed="rId3"/>
          <a:srcRect t="107" b="107"/>
          <a:stretch/>
        </p:blipFill>
        <p:spPr>
          <a:xfrm>
            <a:off x="8025329" y="300969"/>
            <a:ext cx="3342646" cy="33568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pic>
        <p:nvPicPr>
          <p:cNvPr id="2" name="Picture Placeholder 1" descr="A screen shot of a computer program&#10;&#10;Description automatically generated">
            <a:extLst>
              <a:ext uri="{FF2B5EF4-FFF2-40B4-BE49-F238E27FC236}">
                <a16:creationId xmlns:a16="http://schemas.microsoft.com/office/drawing/2014/main" id="{08A77E16-9419-8D0E-11EA-3A1923DB95BC}"/>
              </a:ext>
            </a:extLst>
          </p:cNvPr>
          <p:cNvPicPr>
            <a:picLocks noGrp="1" noChangeAspect="1"/>
          </p:cNvPicPr>
          <p:nvPr>
            <p:ph type="pic" sz="quarter" idx="17"/>
          </p:nvPr>
        </p:nvPicPr>
        <p:blipFill>
          <a:blip r:embed="rId4"/>
          <a:srcRect l="8550" r="8550"/>
          <a:stretch/>
        </p:blipFill>
        <p:spPr>
          <a:xfrm>
            <a:off x="-3525" y="119"/>
            <a:ext cx="6654930" cy="55148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11">
            <a:extLst>
              <a:ext uri="{FF2B5EF4-FFF2-40B4-BE49-F238E27FC236}">
                <a16:creationId xmlns:a16="http://schemas.microsoft.com/office/drawing/2014/main" id="{33B29B89-3B95-1F00-F053-7DCB3F2678BB}"/>
              </a:ext>
            </a:extLst>
          </p:cNvPr>
          <p:cNvSpPr txBox="1">
            <a:spLocks/>
          </p:cNvSpPr>
          <p:nvPr/>
        </p:nvSpPr>
        <p:spPr>
          <a:xfrm>
            <a:off x="3947345" y="5778313"/>
            <a:ext cx="6275416" cy="18288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a:lstStyle>
          <a:p>
            <a:r>
              <a:rPr lang="en-US" dirty="0"/>
              <a:t>Day 15</a:t>
            </a:r>
          </a:p>
        </p:txBody>
      </p:sp>
      <p:pic>
        <p:nvPicPr>
          <p:cNvPr id="8" name="Picture 7" descr="A screen shot of a computer program&#10;&#10;Description automatically generated">
            <a:extLst>
              <a:ext uri="{FF2B5EF4-FFF2-40B4-BE49-F238E27FC236}">
                <a16:creationId xmlns:a16="http://schemas.microsoft.com/office/drawing/2014/main" id="{FADF3CFA-79C8-619F-7D99-A348FEFE2558}"/>
              </a:ext>
            </a:extLst>
          </p:cNvPr>
          <p:cNvPicPr>
            <a:picLocks noChangeAspect="1"/>
          </p:cNvPicPr>
          <p:nvPr/>
        </p:nvPicPr>
        <p:blipFill>
          <a:blip r:embed="rId5"/>
          <a:stretch>
            <a:fillRect/>
          </a:stretch>
        </p:blipFill>
        <p:spPr>
          <a:xfrm>
            <a:off x="6526584" y="0"/>
            <a:ext cx="5662121" cy="6858000"/>
          </a:xfrm>
          <a:prstGeom prst="rect">
            <a:avLst/>
          </a:prstGeom>
        </p:spPr>
      </p:pic>
    </p:spTree>
    <p:extLst>
      <p:ext uri="{BB962C8B-B14F-4D97-AF65-F5344CB8AC3E}">
        <p14:creationId xmlns:p14="http://schemas.microsoft.com/office/powerpoint/2010/main" val="3220131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Day 1</a:t>
            </a:r>
          </a:p>
        </p:txBody>
      </p:sp>
      <p:pic>
        <p:nvPicPr>
          <p:cNvPr id="6" name="Picture Placeholder 4" descr="A cartoon of a fire monster&#10;&#10;Description automatically generated">
            <a:extLst>
              <a:ext uri="{FF2B5EF4-FFF2-40B4-BE49-F238E27FC236}">
                <a16:creationId xmlns:a16="http://schemas.microsoft.com/office/drawing/2014/main" id="{59FD6692-D4A3-DE8F-542D-B54EC5C9F8E2}"/>
              </a:ext>
            </a:extLst>
          </p:cNvPr>
          <p:cNvPicPr>
            <a:picLocks noChangeAspect="1"/>
          </p:cNvPicPr>
          <p:nvPr/>
        </p:nvPicPr>
        <p:blipFill>
          <a:blip r:embed="rId3"/>
          <a:srcRect t="107" b="107"/>
          <a:stretch/>
        </p:blipFill>
        <p:spPr>
          <a:xfrm>
            <a:off x="8025329" y="300969"/>
            <a:ext cx="3342646" cy="33568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
        <p:nvSpPr>
          <p:cNvPr id="5" name="Title 11">
            <a:extLst>
              <a:ext uri="{FF2B5EF4-FFF2-40B4-BE49-F238E27FC236}">
                <a16:creationId xmlns:a16="http://schemas.microsoft.com/office/drawing/2014/main" id="{33B29B89-3B95-1F00-F053-7DCB3F2678BB}"/>
              </a:ext>
            </a:extLst>
          </p:cNvPr>
          <p:cNvSpPr txBox="1">
            <a:spLocks/>
          </p:cNvSpPr>
          <p:nvPr/>
        </p:nvSpPr>
        <p:spPr>
          <a:xfrm>
            <a:off x="222803" y="2993808"/>
            <a:ext cx="6275416" cy="18288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a:lstStyle>
          <a:p>
            <a:r>
              <a:rPr lang="en-US" dirty="0"/>
              <a:t>Day 19</a:t>
            </a:r>
          </a:p>
        </p:txBody>
      </p:sp>
      <p:pic>
        <p:nvPicPr>
          <p:cNvPr id="9" name="Picture 8" descr="A screen shot of a computer program&#10;&#10;Description automatically generated">
            <a:extLst>
              <a:ext uri="{FF2B5EF4-FFF2-40B4-BE49-F238E27FC236}">
                <a16:creationId xmlns:a16="http://schemas.microsoft.com/office/drawing/2014/main" id="{AD6AF37A-C766-829A-025F-D338F69BA458}"/>
              </a:ext>
            </a:extLst>
          </p:cNvPr>
          <p:cNvPicPr>
            <a:picLocks noChangeAspect="1"/>
          </p:cNvPicPr>
          <p:nvPr/>
        </p:nvPicPr>
        <p:blipFill>
          <a:blip r:embed="rId4"/>
          <a:stretch>
            <a:fillRect/>
          </a:stretch>
        </p:blipFill>
        <p:spPr>
          <a:xfrm>
            <a:off x="6951843" y="0"/>
            <a:ext cx="5238893" cy="6858000"/>
          </a:xfrm>
          <a:prstGeom prst="rect">
            <a:avLst/>
          </a:prstGeom>
        </p:spPr>
      </p:pic>
      <p:pic>
        <p:nvPicPr>
          <p:cNvPr id="11" name="Picture Placeholder 6" descr="A screenshot of a computer program&#10;&#10;Description automatically generated">
            <a:extLst>
              <a:ext uri="{FF2B5EF4-FFF2-40B4-BE49-F238E27FC236}">
                <a16:creationId xmlns:a16="http://schemas.microsoft.com/office/drawing/2014/main" id="{7BD72153-F677-8F9B-661F-A9F7B538A778}"/>
              </a:ext>
            </a:extLst>
          </p:cNvPr>
          <p:cNvPicPr>
            <a:picLocks noChangeAspect="1"/>
          </p:cNvPicPr>
          <p:nvPr/>
        </p:nvPicPr>
        <p:blipFill>
          <a:blip r:embed="rId5"/>
          <a:srcRect t="17515" b="17515"/>
          <a:stretch/>
        </p:blipFill>
        <p:spPr>
          <a:xfrm>
            <a:off x="4501960" y="-6316766"/>
            <a:ext cx="8620547" cy="13242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Placeholder 6" descr="A screenshot of a computer program&#10;&#10;Description automatically generated">
            <a:extLst>
              <a:ext uri="{FF2B5EF4-FFF2-40B4-BE49-F238E27FC236}">
                <a16:creationId xmlns:a16="http://schemas.microsoft.com/office/drawing/2014/main" id="{AEF7CAC5-8ABA-38B1-8B4E-C120E38CB38B}"/>
              </a:ext>
            </a:extLst>
          </p:cNvPr>
          <p:cNvPicPr>
            <a:picLocks noGrp="1" noChangeAspect="1"/>
          </p:cNvPicPr>
          <p:nvPr>
            <p:ph type="pic" sz="quarter" idx="17"/>
          </p:nvPr>
        </p:nvPicPr>
        <p:blipFill rotWithShape="1">
          <a:blip r:embed="rId5"/>
          <a:srcRect t="17520" r="-159" b="57682"/>
          <a:stretch/>
        </p:blipFill>
        <p:spPr>
          <a:xfrm>
            <a:off x="1175" y="0"/>
            <a:ext cx="4497209" cy="2621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181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Day 1</a:t>
            </a:r>
          </a:p>
        </p:txBody>
      </p:sp>
      <p:pic>
        <p:nvPicPr>
          <p:cNvPr id="6" name="Picture Placeholder 4" descr="A cartoon of a fire monster&#10;&#10;Description automatically generated">
            <a:extLst>
              <a:ext uri="{FF2B5EF4-FFF2-40B4-BE49-F238E27FC236}">
                <a16:creationId xmlns:a16="http://schemas.microsoft.com/office/drawing/2014/main" id="{59FD6692-D4A3-DE8F-542D-B54EC5C9F8E2}"/>
              </a:ext>
            </a:extLst>
          </p:cNvPr>
          <p:cNvPicPr>
            <a:picLocks noChangeAspect="1"/>
          </p:cNvPicPr>
          <p:nvPr/>
        </p:nvPicPr>
        <p:blipFill>
          <a:blip r:embed="rId3"/>
          <a:srcRect t="107" b="107"/>
          <a:stretch/>
        </p:blipFill>
        <p:spPr>
          <a:xfrm>
            <a:off x="8025329" y="300969"/>
            <a:ext cx="3342646" cy="33568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
        <p:nvSpPr>
          <p:cNvPr id="5" name="Title 11">
            <a:extLst>
              <a:ext uri="{FF2B5EF4-FFF2-40B4-BE49-F238E27FC236}">
                <a16:creationId xmlns:a16="http://schemas.microsoft.com/office/drawing/2014/main" id="{33B29B89-3B95-1F00-F053-7DCB3F2678BB}"/>
              </a:ext>
            </a:extLst>
          </p:cNvPr>
          <p:cNvSpPr txBox="1">
            <a:spLocks/>
          </p:cNvSpPr>
          <p:nvPr/>
        </p:nvSpPr>
        <p:spPr>
          <a:xfrm>
            <a:off x="4752074" y="3435341"/>
            <a:ext cx="6275416" cy="18288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a:lstStyle>
          <a:p>
            <a:r>
              <a:rPr lang="en-US" dirty="0"/>
              <a:t>Day 23</a:t>
            </a:r>
          </a:p>
        </p:txBody>
      </p:sp>
      <p:pic>
        <p:nvPicPr>
          <p:cNvPr id="7" name="Picture Placeholder 6" descr="A screenshot of a computer program&#10;&#10;Description automatically generated">
            <a:extLst>
              <a:ext uri="{FF2B5EF4-FFF2-40B4-BE49-F238E27FC236}">
                <a16:creationId xmlns:a16="http://schemas.microsoft.com/office/drawing/2014/main" id="{AEF7CAC5-8ABA-38B1-8B4E-C120E38CB38B}"/>
              </a:ext>
            </a:extLst>
          </p:cNvPr>
          <p:cNvPicPr>
            <a:picLocks noGrp="1" noChangeAspect="1"/>
          </p:cNvPicPr>
          <p:nvPr>
            <p:ph type="pic" sz="quarter" idx="17"/>
          </p:nvPr>
        </p:nvPicPr>
        <p:blipFill>
          <a:blip r:embed="rId4"/>
          <a:srcRect t="17515" b="17515"/>
          <a:stretch/>
        </p:blipFill>
        <p:spPr>
          <a:xfrm>
            <a:off x="1175" y="0"/>
            <a:ext cx="4490079" cy="6868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descr="A screen shot of a computer program&#10;&#10;Description automatically generated">
            <a:extLst>
              <a:ext uri="{FF2B5EF4-FFF2-40B4-BE49-F238E27FC236}">
                <a16:creationId xmlns:a16="http://schemas.microsoft.com/office/drawing/2014/main" id="{57F63E3A-896B-F15F-32BE-64DF65EF33CB}"/>
              </a:ext>
            </a:extLst>
          </p:cNvPr>
          <p:cNvPicPr>
            <a:picLocks noChangeAspect="1"/>
          </p:cNvPicPr>
          <p:nvPr/>
        </p:nvPicPr>
        <p:blipFill>
          <a:blip r:embed="rId5"/>
          <a:stretch>
            <a:fillRect/>
          </a:stretch>
        </p:blipFill>
        <p:spPr>
          <a:xfrm>
            <a:off x="3311" y="0"/>
            <a:ext cx="4508407" cy="6858000"/>
          </a:xfrm>
          <a:prstGeom prst="rect">
            <a:avLst/>
          </a:prstGeom>
        </p:spPr>
      </p:pic>
      <p:pic>
        <p:nvPicPr>
          <p:cNvPr id="3" name="Picture 2" descr="A screen shot of a computer program&#10;&#10;Description automatically generated">
            <a:extLst>
              <a:ext uri="{FF2B5EF4-FFF2-40B4-BE49-F238E27FC236}">
                <a16:creationId xmlns:a16="http://schemas.microsoft.com/office/drawing/2014/main" id="{E5B579D7-F90B-E8DF-65D4-E13FBB47EC2F}"/>
              </a:ext>
            </a:extLst>
          </p:cNvPr>
          <p:cNvPicPr>
            <a:picLocks noChangeAspect="1"/>
          </p:cNvPicPr>
          <p:nvPr/>
        </p:nvPicPr>
        <p:blipFill>
          <a:blip r:embed="rId6"/>
          <a:stretch>
            <a:fillRect/>
          </a:stretch>
        </p:blipFill>
        <p:spPr>
          <a:xfrm>
            <a:off x="6954735" y="0"/>
            <a:ext cx="5290080" cy="6865121"/>
          </a:xfrm>
          <a:prstGeom prst="rect">
            <a:avLst/>
          </a:prstGeom>
        </p:spPr>
      </p:pic>
    </p:spTree>
    <p:extLst>
      <p:ext uri="{BB962C8B-B14F-4D97-AF65-F5344CB8AC3E}">
        <p14:creationId xmlns:p14="http://schemas.microsoft.com/office/powerpoint/2010/main" val="1335934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A7019F-FB8F-0842-186B-1C366F527A19}"/>
              </a:ext>
            </a:extLst>
          </p:cNvPr>
          <p:cNvSpPr>
            <a:spLocks noGrp="1"/>
          </p:cNvSpPr>
          <p:nvPr>
            <p:ph type="title"/>
          </p:nvPr>
        </p:nvSpPr>
        <p:spPr>
          <a:xfrm>
            <a:off x="811185" y="621972"/>
            <a:ext cx="10597847" cy="1828800"/>
          </a:xfrm>
        </p:spPr>
        <p:txBody>
          <a:bodyPr/>
          <a:lstStyle/>
          <a:p>
            <a:r>
              <a:rPr lang="en-US" dirty="0"/>
              <a:t>Usability TLDR</a:t>
            </a:r>
          </a:p>
        </p:txBody>
      </p:sp>
      <p:graphicFrame>
        <p:nvGraphicFramePr>
          <p:cNvPr id="3" name="Table 2">
            <a:extLst>
              <a:ext uri="{FF2B5EF4-FFF2-40B4-BE49-F238E27FC236}">
                <a16:creationId xmlns:a16="http://schemas.microsoft.com/office/drawing/2014/main" id="{AD8744FF-A56B-3303-070A-27CC4DD5CBD7}"/>
              </a:ext>
            </a:extLst>
          </p:cNvPr>
          <p:cNvGraphicFramePr>
            <a:graphicFrameLocks noGrp="1"/>
          </p:cNvGraphicFramePr>
          <p:nvPr>
            <p:extLst>
              <p:ext uri="{D42A27DB-BD31-4B8C-83A1-F6EECF244321}">
                <p14:modId xmlns:p14="http://schemas.microsoft.com/office/powerpoint/2010/main" val="2882131386"/>
              </p:ext>
            </p:extLst>
          </p:nvPr>
        </p:nvGraphicFramePr>
        <p:xfrm>
          <a:off x="2010042" y="1715330"/>
          <a:ext cx="7473088" cy="3579880"/>
        </p:xfrm>
        <a:graphic>
          <a:graphicData uri="http://schemas.openxmlformats.org/drawingml/2006/table">
            <a:tbl>
              <a:tblPr bandRow="1">
                <a:tableStyleId>{8A107856-5554-42FB-B03E-39F5DBC370BA}</a:tableStyleId>
              </a:tblPr>
              <a:tblGrid>
                <a:gridCol w="3736544">
                  <a:extLst>
                    <a:ext uri="{9D8B030D-6E8A-4147-A177-3AD203B41FA5}">
                      <a16:colId xmlns:a16="http://schemas.microsoft.com/office/drawing/2014/main" val="934279132"/>
                    </a:ext>
                  </a:extLst>
                </a:gridCol>
                <a:gridCol w="3736544">
                  <a:extLst>
                    <a:ext uri="{9D8B030D-6E8A-4147-A177-3AD203B41FA5}">
                      <a16:colId xmlns:a16="http://schemas.microsoft.com/office/drawing/2014/main" val="3086460384"/>
                    </a:ext>
                  </a:extLst>
                </a:gridCol>
              </a:tblGrid>
              <a:tr h="337080">
                <a:tc>
                  <a:txBody>
                    <a:bodyPr/>
                    <a:lstStyle/>
                    <a:p>
                      <a:pPr rtl="0" fontAlgn="base"/>
                      <a:r>
                        <a:rPr lang="en-US" sz="1800" b="1" dirty="0">
                          <a:effectLst/>
                          <a:highlight>
                            <a:srgbClr val="FFE8E8"/>
                          </a:highlight>
                          <a:latin typeface="Arial"/>
                        </a:rPr>
                        <a:t>Mojo Feature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tc>
                  <a:txBody>
                    <a:bodyPr/>
                    <a:lstStyle/>
                    <a:p>
                      <a:pPr rtl="0" fontAlgn="base"/>
                      <a:r>
                        <a:rPr lang="en-US" sz="1800" b="1" dirty="0">
                          <a:effectLst/>
                          <a:highlight>
                            <a:srgbClr val="FFE8E8"/>
                          </a:highlight>
                          <a:latin typeface="Arial"/>
                        </a:rPr>
                        <a:t>Real or Hype?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extLst>
                  <a:ext uri="{0D108BD9-81ED-4DB2-BD59-A6C34878D82A}">
                    <a16:rowId xmlns:a16="http://schemas.microsoft.com/office/drawing/2014/main" val="4149872516"/>
                  </a:ext>
                </a:extLst>
              </a:tr>
              <a:tr h="581806">
                <a:tc>
                  <a:txBody>
                    <a:bodyPr/>
                    <a:lstStyle/>
                    <a:p>
                      <a:pPr rtl="0" fontAlgn="base"/>
                      <a:r>
                        <a:rPr lang="en-US" sz="1800" dirty="0">
                          <a:effectLst/>
                          <a:highlight>
                            <a:srgbClr val="FFCDCD"/>
                          </a:highlight>
                          <a:latin typeface="Arial"/>
                        </a:rPr>
                        <a:t>Performance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tc>
                  <a:txBody>
                    <a:bodyPr/>
                    <a:lstStyle/>
                    <a:p>
                      <a:pPr rtl="0" fontAlgn="base"/>
                      <a:r>
                        <a:rPr lang="en-US" sz="6600" dirty="0">
                          <a:effectLst/>
                          <a:highlight>
                            <a:srgbClr val="FFCDCD"/>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extLst>
                  <a:ext uri="{0D108BD9-81ED-4DB2-BD59-A6C34878D82A}">
                    <a16:rowId xmlns:a16="http://schemas.microsoft.com/office/drawing/2014/main" val="2744169715"/>
                  </a:ext>
                </a:extLst>
              </a:tr>
              <a:tr h="581806">
                <a:tc>
                  <a:txBody>
                    <a:bodyPr/>
                    <a:lstStyle/>
                    <a:p>
                      <a:pPr rtl="0" fontAlgn="base"/>
                      <a:r>
                        <a:rPr lang="en-US" sz="1800" dirty="0">
                          <a:effectLst/>
                          <a:highlight>
                            <a:srgbClr val="FFE8E8"/>
                          </a:highlight>
                          <a:latin typeface="Arial"/>
                        </a:rPr>
                        <a:t>Usability</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tc>
                  <a:txBody>
                    <a:bodyPr/>
                    <a:lstStyle/>
                    <a:p>
                      <a:pPr rtl="0" fontAlgn="base"/>
                      <a:r>
                        <a:rPr lang="en-US" sz="6600" dirty="0">
                          <a:effectLst/>
                          <a:highlight>
                            <a:srgbClr val="FFE8E8"/>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extLst>
                  <a:ext uri="{0D108BD9-81ED-4DB2-BD59-A6C34878D82A}">
                    <a16:rowId xmlns:a16="http://schemas.microsoft.com/office/drawing/2014/main" val="930393410"/>
                  </a:ext>
                </a:extLst>
              </a:tr>
              <a:tr h="581806">
                <a:tc>
                  <a:txBody>
                    <a:bodyPr/>
                    <a:lstStyle/>
                    <a:p>
                      <a:pPr rtl="0" fontAlgn="base"/>
                      <a:endParaRPr lang="en-US" sz="1800" dirty="0">
                        <a:effectLst/>
                        <a:highlight>
                          <a:srgbClr val="FFCDCD"/>
                        </a:highlight>
                        <a:latin typeface="Arial"/>
                      </a:endParaRP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tc>
                  <a:txBody>
                    <a:bodyPr/>
                    <a:lstStyle/>
                    <a:p>
                      <a:pPr rtl="0" fontAlgn="base"/>
                      <a:r>
                        <a:rPr lang="en-US" sz="6600" dirty="0">
                          <a:effectLst/>
                          <a:highlight>
                            <a:srgbClr val="FFCDCD"/>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extLst>
                  <a:ext uri="{0D108BD9-81ED-4DB2-BD59-A6C34878D82A}">
                    <a16:rowId xmlns:a16="http://schemas.microsoft.com/office/drawing/2014/main" val="2131426642"/>
                  </a:ext>
                </a:extLst>
              </a:tr>
            </a:tbl>
          </a:graphicData>
        </a:graphic>
      </p:graphicFrame>
      <p:sp>
        <p:nvSpPr>
          <p:cNvPr id="4" name="TextBox 3">
            <a:extLst>
              <a:ext uri="{FF2B5EF4-FFF2-40B4-BE49-F238E27FC236}">
                <a16:creationId xmlns:a16="http://schemas.microsoft.com/office/drawing/2014/main" id="{C7FC75F3-33C7-CB4E-D085-BD6A34D2CE24}"/>
              </a:ext>
            </a:extLst>
          </p:cNvPr>
          <p:cNvSpPr txBox="1"/>
          <p:nvPr/>
        </p:nvSpPr>
        <p:spPr>
          <a:xfrm>
            <a:off x="793447" y="5292876"/>
            <a:ext cx="1113124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bg1"/>
                </a:solidFill>
              </a:rPr>
              <a:t>See for yourself whether you like the syntax</a:t>
            </a:r>
            <a:endParaRPr lang="en-US" sz="4400" dirty="0">
              <a:solidFill>
                <a:schemeClr val="bg1"/>
              </a:solidFill>
              <a:cs typeface="Arial"/>
            </a:endParaRPr>
          </a:p>
        </p:txBody>
      </p:sp>
    </p:spTree>
    <p:extLst>
      <p:ext uri="{BB962C8B-B14F-4D97-AF65-F5344CB8AC3E}">
        <p14:creationId xmlns:p14="http://schemas.microsoft.com/office/powerpoint/2010/main" val="833999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426624" y="-888973"/>
            <a:ext cx="6400800" cy="5203387"/>
          </a:xfrm>
        </p:spPr>
        <p:txBody>
          <a:bodyPr anchor="ctr"/>
          <a:lstStyle/>
          <a:p>
            <a:br>
              <a:rPr lang="en-US" dirty="0"/>
            </a:br>
            <a:r>
              <a:rPr lang="en-US" dirty="0"/>
              <a:t>Community &amp; Governance</a:t>
            </a:r>
          </a:p>
        </p:txBody>
      </p:sp>
      <p:pic>
        <p:nvPicPr>
          <p:cNvPr id="6" name="Picture Placeholder 5" descr="Cartoon monkey with brain and fire&#10;&#10;Description automatically generated">
            <a:extLst>
              <a:ext uri="{FF2B5EF4-FFF2-40B4-BE49-F238E27FC236}">
                <a16:creationId xmlns:a16="http://schemas.microsoft.com/office/drawing/2014/main" id="{3DE38A9F-00D2-1094-5FB0-C775CE4E7702}"/>
              </a:ext>
            </a:extLst>
          </p:cNvPr>
          <p:cNvPicPr>
            <a:picLocks noGrp="1" noChangeAspect="1"/>
          </p:cNvPicPr>
          <p:nvPr>
            <p:ph type="pic" sz="quarter" idx="15"/>
          </p:nvPr>
        </p:nvPicPr>
        <p:blipFill>
          <a:blip r:embed="rId3"/>
          <a:srcRect l="23" r="23"/>
          <a:stretch/>
        </p:blipFill>
        <p:spPr>
          <a:xfrm>
            <a:off x="7344943" y="3232064"/>
            <a:ext cx="3456590" cy="3456590"/>
          </a:xfrm>
        </p:spPr>
      </p:pic>
    </p:spTree>
    <p:extLst>
      <p:ext uri="{BB962C8B-B14F-4D97-AF65-F5344CB8AC3E}">
        <p14:creationId xmlns:p14="http://schemas.microsoft.com/office/powerpoint/2010/main" val="2439740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E5B-47A0-EF94-A53D-6FDB74C9D848}"/>
              </a:ext>
            </a:extLst>
          </p:cNvPr>
          <p:cNvSpPr>
            <a:spLocks noGrp="1"/>
          </p:cNvSpPr>
          <p:nvPr>
            <p:ph type="title"/>
          </p:nvPr>
        </p:nvSpPr>
        <p:spPr>
          <a:xfrm>
            <a:off x="4953000" y="621972"/>
            <a:ext cx="6400800" cy="1828800"/>
          </a:xfrm>
        </p:spPr>
        <p:txBody>
          <a:bodyPr/>
          <a:lstStyle/>
          <a:p>
            <a:r>
              <a:rPr lang="en-US" dirty="0"/>
              <a:t>Community &amp; Governance</a:t>
            </a:r>
          </a:p>
        </p:txBody>
      </p:sp>
      <p:sp>
        <p:nvSpPr>
          <p:cNvPr id="3" name="Text Placeholder 2">
            <a:extLst>
              <a:ext uri="{FF2B5EF4-FFF2-40B4-BE49-F238E27FC236}">
                <a16:creationId xmlns:a16="http://schemas.microsoft.com/office/drawing/2014/main" id="{C6EA201F-56F9-BFD9-8E95-AD5BD7D54FD0}"/>
              </a:ext>
            </a:extLst>
          </p:cNvPr>
          <p:cNvSpPr>
            <a:spLocks noGrp="1"/>
          </p:cNvSpPr>
          <p:nvPr>
            <p:ph sz="quarter" idx="26"/>
          </p:nvPr>
        </p:nvSpPr>
        <p:spPr>
          <a:xfrm>
            <a:off x="4953000" y="2449247"/>
            <a:ext cx="6400799" cy="3231221"/>
          </a:xfrm>
        </p:spPr>
        <p:txBody>
          <a:bodyPr anchor="b"/>
          <a:lstStyle/>
          <a:p>
            <a:r>
              <a:rPr lang="en-US" sz="2400" dirty="0">
                <a:ea typeface="+mn-lt"/>
                <a:cs typeface="+mn-lt"/>
              </a:rPr>
              <a:t>Mojo is a hybrid community.</a:t>
            </a:r>
            <a:br>
              <a:rPr lang="en-US" sz="2400" dirty="0">
                <a:ea typeface="+mn-lt"/>
                <a:cs typeface="+mn-lt"/>
              </a:rPr>
            </a:br>
            <a:r>
              <a:rPr lang="en-US" sz="2400" dirty="0">
                <a:ea typeface="+mn-lt"/>
                <a:cs typeface="+mn-lt"/>
              </a:rPr>
              <a:t>Fostering collaboration and contributions </a:t>
            </a:r>
            <a:br>
              <a:rPr lang="en-US" sz="2400" dirty="0">
                <a:ea typeface="+mn-lt"/>
                <a:cs typeface="+mn-lt"/>
              </a:rPr>
            </a:br>
            <a:r>
              <a:rPr lang="en-US" sz="2400" dirty="0">
                <a:ea typeface="+mn-lt"/>
                <a:cs typeface="+mn-lt"/>
              </a:rPr>
              <a:t>Ensuring long-term sustainability and direction </a:t>
            </a:r>
            <a:br>
              <a:rPr lang="en-US" sz="2400" dirty="0">
                <a:ea typeface="+mn-lt"/>
                <a:cs typeface="+mn-lt"/>
              </a:rPr>
            </a:br>
            <a:endParaRPr lang="en-US" sz="2400" dirty="0">
              <a:ea typeface="+mn-lt"/>
              <a:cs typeface="+mn-lt"/>
            </a:endParaRPr>
          </a:p>
          <a:p>
            <a:r>
              <a:rPr lang="en-US" sz="2400" dirty="0">
                <a:ea typeface="+mn-lt"/>
                <a:cs typeface="+mn-lt"/>
              </a:rPr>
              <a:t>Mojo's open-source journey </a:t>
            </a:r>
            <a:br>
              <a:rPr lang="en-US" sz="2400" dirty="0">
                <a:ea typeface="+mn-lt"/>
                <a:cs typeface="+mn-lt"/>
              </a:rPr>
            </a:br>
            <a:br>
              <a:rPr lang="en-US" sz="2400" dirty="0">
                <a:ea typeface="+mn-lt"/>
                <a:cs typeface="+mn-lt"/>
              </a:rPr>
            </a:br>
            <a:r>
              <a:rPr lang="en-US" sz="2400" dirty="0">
                <a:ea typeface="+mn-lt"/>
                <a:cs typeface="+mn-lt"/>
              </a:rPr>
              <a:t>Open-source and proprietary sub-projects </a:t>
            </a:r>
            <a:br>
              <a:rPr lang="en-US" sz="2400" dirty="0">
                <a:ea typeface="+mn-lt"/>
                <a:cs typeface="+mn-lt"/>
              </a:rPr>
            </a:br>
            <a:r>
              <a:rPr lang="en-US" sz="2400" dirty="0">
                <a:ea typeface="+mn-lt"/>
                <a:cs typeface="+mn-lt"/>
              </a:rPr>
              <a:t>a. Open-source components (e.g., </a:t>
            </a:r>
            <a:r>
              <a:rPr lang="en-US" sz="2400" dirty="0" err="1">
                <a:ea typeface="+mn-lt"/>
                <a:cs typeface="+mn-lt"/>
              </a:rPr>
              <a:t>stdlib</a:t>
            </a:r>
            <a:r>
              <a:rPr lang="en-US" sz="2400" dirty="0">
                <a:ea typeface="+mn-lt"/>
                <a:cs typeface="+mn-lt"/>
              </a:rPr>
              <a:t>, parts of MAX engine) b. Proprietary components developed by Modular</a:t>
            </a:r>
            <a:endParaRPr lang="en-US" sz="2400"/>
          </a:p>
        </p:txBody>
      </p:sp>
    </p:spTree>
    <p:extLst>
      <p:ext uri="{BB962C8B-B14F-4D97-AF65-F5344CB8AC3E}">
        <p14:creationId xmlns:p14="http://schemas.microsoft.com/office/powerpoint/2010/main" val="465836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48845-3852-D4E6-EF42-8024EAC0ED4C}"/>
              </a:ext>
            </a:extLst>
          </p:cNvPr>
          <p:cNvSpPr>
            <a:spLocks noGrp="1"/>
          </p:cNvSpPr>
          <p:nvPr>
            <p:ph type="title"/>
          </p:nvPr>
        </p:nvSpPr>
        <p:spPr>
          <a:xfrm>
            <a:off x="-2613" y="-249"/>
            <a:ext cx="8180412" cy="1828800"/>
          </a:xfrm>
        </p:spPr>
        <p:txBody>
          <a:bodyPr/>
          <a:lstStyle/>
          <a:p>
            <a:r>
              <a:rPr lang="en-US" dirty="0"/>
              <a:t>Community</a:t>
            </a:r>
          </a:p>
        </p:txBody>
      </p:sp>
      <p:pic>
        <p:nvPicPr>
          <p:cNvPr id="6" name="Content Placeholder 5">
            <a:extLst>
              <a:ext uri="{FF2B5EF4-FFF2-40B4-BE49-F238E27FC236}">
                <a16:creationId xmlns:a16="http://schemas.microsoft.com/office/drawing/2014/main" id="{5293440E-8ECA-49C8-3C7C-5EC22CE312F7}"/>
              </a:ext>
            </a:extLst>
          </p:cNvPr>
          <p:cNvPicPr>
            <a:picLocks noGrp="1" noChangeAspect="1"/>
          </p:cNvPicPr>
          <p:nvPr>
            <p:ph sz="quarter" idx="27"/>
          </p:nvPr>
        </p:nvPicPr>
        <p:blipFill>
          <a:blip r:embed="rId3"/>
          <a:stretch>
            <a:fillRect/>
          </a:stretch>
        </p:blipFill>
        <p:spPr>
          <a:xfrm>
            <a:off x="698631" y="499486"/>
            <a:ext cx="8938151" cy="6361922"/>
          </a:xfrm>
        </p:spPr>
      </p:pic>
      <p:sp>
        <p:nvSpPr>
          <p:cNvPr id="10" name="TextBox 9">
            <a:extLst>
              <a:ext uri="{FF2B5EF4-FFF2-40B4-BE49-F238E27FC236}">
                <a16:creationId xmlns:a16="http://schemas.microsoft.com/office/drawing/2014/main" id="{547088C5-974F-5838-82E9-95E22A83586A}"/>
              </a:ext>
            </a:extLst>
          </p:cNvPr>
          <p:cNvSpPr txBox="1"/>
          <p:nvPr/>
        </p:nvSpPr>
        <p:spPr>
          <a:xfrm>
            <a:off x="696686" y="6497216"/>
            <a:ext cx="5371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0563C1"/>
                </a:solidFill>
                <a:latin typeface="Calibri"/>
                <a:cs typeface="Calibri"/>
                <a:hlinkClick r:id="rId4"/>
              </a:rPr>
              <a:t>https://github.com/modularml/mojo/discussions/2259</a:t>
            </a:r>
            <a:endParaRPr lang="en-US"/>
          </a:p>
        </p:txBody>
      </p:sp>
    </p:spTree>
    <p:extLst>
      <p:ext uri="{BB962C8B-B14F-4D97-AF65-F5344CB8AC3E}">
        <p14:creationId xmlns:p14="http://schemas.microsoft.com/office/powerpoint/2010/main" val="2698849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E5B-47A0-EF94-A53D-6FDB74C9D848}"/>
              </a:ext>
            </a:extLst>
          </p:cNvPr>
          <p:cNvSpPr>
            <a:spLocks noGrp="1"/>
          </p:cNvSpPr>
          <p:nvPr>
            <p:ph type="title"/>
          </p:nvPr>
        </p:nvSpPr>
        <p:spPr>
          <a:xfrm>
            <a:off x="4953000" y="621972"/>
            <a:ext cx="6400800" cy="1828800"/>
          </a:xfrm>
        </p:spPr>
        <p:txBody>
          <a:bodyPr/>
          <a:lstStyle/>
          <a:p>
            <a:r>
              <a:rPr lang="en-US" dirty="0"/>
              <a:t> Governance</a:t>
            </a:r>
          </a:p>
        </p:txBody>
      </p:sp>
      <p:sp>
        <p:nvSpPr>
          <p:cNvPr id="3" name="Text Placeholder 2">
            <a:extLst>
              <a:ext uri="{FF2B5EF4-FFF2-40B4-BE49-F238E27FC236}">
                <a16:creationId xmlns:a16="http://schemas.microsoft.com/office/drawing/2014/main" id="{C6EA201F-56F9-BFD9-8E95-AD5BD7D54FD0}"/>
              </a:ext>
            </a:extLst>
          </p:cNvPr>
          <p:cNvSpPr>
            <a:spLocks noGrp="1"/>
          </p:cNvSpPr>
          <p:nvPr>
            <p:ph sz="quarter" idx="26"/>
          </p:nvPr>
        </p:nvSpPr>
        <p:spPr>
          <a:xfrm>
            <a:off x="5061857" y="3071288"/>
            <a:ext cx="6400799" cy="3231221"/>
          </a:xfrm>
        </p:spPr>
        <p:txBody>
          <a:bodyPr anchor="b"/>
          <a:lstStyle/>
          <a:p>
            <a:r>
              <a:rPr lang="en-US" sz="2800" dirty="0">
                <a:cs typeface="Arial"/>
              </a:rPr>
              <a:t>Hybrid Community and Company Development.</a:t>
            </a:r>
          </a:p>
          <a:p>
            <a:r>
              <a:rPr lang="en-US" sz="2800" err="1">
                <a:cs typeface="Arial"/>
              </a:rPr>
              <a:t>ElasticSearch</a:t>
            </a:r>
            <a:r>
              <a:rPr lang="en-US" sz="2800" dirty="0">
                <a:cs typeface="Arial"/>
              </a:rPr>
              <a:t> and AWS.</a:t>
            </a:r>
          </a:p>
          <a:p>
            <a:endParaRPr lang="en-US" sz="2800" dirty="0">
              <a:cs typeface="Arial"/>
            </a:endParaRPr>
          </a:p>
          <a:p>
            <a:r>
              <a:rPr lang="en-US" sz="2800" dirty="0">
                <a:cs typeface="Arial"/>
              </a:rPr>
              <a:t>Cross the River by Feeling the Stones</a:t>
            </a:r>
          </a:p>
          <a:p>
            <a:endParaRPr lang="en-US" sz="2800" dirty="0"/>
          </a:p>
          <a:p>
            <a:r>
              <a:rPr lang="en-US" sz="2800" dirty="0">
                <a:cs typeface="Arial"/>
              </a:rPr>
              <a:t>Example: Removal of the `let` keyword. </a:t>
            </a:r>
            <a:endParaRPr lang="en-US" sz="2800" dirty="0"/>
          </a:p>
          <a:p>
            <a:endParaRPr lang="en-US" dirty="0"/>
          </a:p>
          <a:p>
            <a:endParaRPr lang="en-US" dirty="0"/>
          </a:p>
        </p:txBody>
      </p:sp>
      <p:pic>
        <p:nvPicPr>
          <p:cNvPr id="6" name="Picture 5" descr="A person walking on a path in a forest&#10;&#10;Description automatically generated">
            <a:extLst>
              <a:ext uri="{FF2B5EF4-FFF2-40B4-BE49-F238E27FC236}">
                <a16:creationId xmlns:a16="http://schemas.microsoft.com/office/drawing/2014/main" id="{ECD1A18A-078F-0458-CCFD-B172C5C5E284}"/>
              </a:ext>
            </a:extLst>
          </p:cNvPr>
          <p:cNvPicPr>
            <a:picLocks noChangeAspect="1"/>
          </p:cNvPicPr>
          <p:nvPr/>
        </p:nvPicPr>
        <p:blipFill>
          <a:blip r:embed="rId3"/>
          <a:stretch>
            <a:fillRect/>
          </a:stretch>
        </p:blipFill>
        <p:spPr>
          <a:xfrm>
            <a:off x="1263" y="3110"/>
            <a:ext cx="3815248" cy="6844004"/>
          </a:xfrm>
          <a:prstGeom prst="rect">
            <a:avLst/>
          </a:prstGeom>
        </p:spPr>
      </p:pic>
    </p:spTree>
    <p:extLst>
      <p:ext uri="{BB962C8B-B14F-4D97-AF65-F5344CB8AC3E}">
        <p14:creationId xmlns:p14="http://schemas.microsoft.com/office/powerpoint/2010/main" val="2796440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48845-3852-D4E6-EF42-8024EAC0ED4C}"/>
              </a:ext>
            </a:extLst>
          </p:cNvPr>
          <p:cNvSpPr>
            <a:spLocks noGrp="1"/>
          </p:cNvSpPr>
          <p:nvPr>
            <p:ph type="title"/>
          </p:nvPr>
        </p:nvSpPr>
        <p:spPr>
          <a:xfrm>
            <a:off x="813816" y="621792"/>
            <a:ext cx="8180412" cy="1828800"/>
          </a:xfrm>
        </p:spPr>
        <p:txBody>
          <a:bodyPr/>
          <a:lstStyle/>
          <a:p>
            <a:r>
              <a:rPr lang="en-US" dirty="0"/>
              <a:t>Mojo Vision differs from the Zen of Python </a:t>
            </a:r>
          </a:p>
        </p:txBody>
      </p:sp>
      <p:pic>
        <p:nvPicPr>
          <p:cNvPr id="10" name="Content Placeholder 9" descr="A white text on a black background&#10;&#10;Description automatically generated">
            <a:extLst>
              <a:ext uri="{FF2B5EF4-FFF2-40B4-BE49-F238E27FC236}">
                <a16:creationId xmlns:a16="http://schemas.microsoft.com/office/drawing/2014/main" id="{409E2E0D-6AD5-09F5-84AE-A3FFFC43D192}"/>
              </a:ext>
            </a:extLst>
          </p:cNvPr>
          <p:cNvPicPr>
            <a:picLocks noGrp="1" noChangeAspect="1"/>
          </p:cNvPicPr>
          <p:nvPr>
            <p:ph sz="quarter" idx="27"/>
          </p:nvPr>
        </p:nvPicPr>
        <p:blipFill>
          <a:blip r:embed="rId3"/>
          <a:stretch>
            <a:fillRect/>
          </a:stretch>
        </p:blipFill>
        <p:spPr>
          <a:xfrm>
            <a:off x="1383185" y="2384391"/>
            <a:ext cx="9427388" cy="4263845"/>
          </a:xfrm>
        </p:spPr>
      </p:pic>
      <p:sp>
        <p:nvSpPr>
          <p:cNvPr id="9" name="TextBox 8">
            <a:extLst>
              <a:ext uri="{FF2B5EF4-FFF2-40B4-BE49-F238E27FC236}">
                <a16:creationId xmlns:a16="http://schemas.microsoft.com/office/drawing/2014/main" id="{6E85EB78-8D17-C816-5935-8DBDCA37B25C}"/>
              </a:ext>
            </a:extLst>
          </p:cNvPr>
          <p:cNvSpPr txBox="1"/>
          <p:nvPr/>
        </p:nvSpPr>
        <p:spPr>
          <a:xfrm>
            <a:off x="813318" y="1824135"/>
            <a:ext cx="7703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From https://github.com/modularml/mojo/blob/nightly/stdlib/docs/vision.md</a:t>
            </a:r>
            <a:endParaRPr lang="en-US" dirty="0">
              <a:solidFill>
                <a:schemeClr val="bg1"/>
              </a:solidFill>
              <a:cs typeface="Arial"/>
            </a:endParaRPr>
          </a:p>
        </p:txBody>
      </p:sp>
    </p:spTree>
    <p:extLst>
      <p:ext uri="{BB962C8B-B14F-4D97-AF65-F5344CB8AC3E}">
        <p14:creationId xmlns:p14="http://schemas.microsoft.com/office/powerpoint/2010/main" val="3650996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7363987" cy="1813249"/>
          </a:xfrm>
        </p:spPr>
        <p:txBody>
          <a:bodyPr/>
          <a:lstStyle/>
          <a:p>
            <a:r>
              <a:rPr lang="en-US" dirty="0"/>
              <a:t>Will this partly open software be closed or relicensed?</a:t>
            </a:r>
          </a:p>
        </p:txBody>
      </p:sp>
      <p:sp>
        <p:nvSpPr>
          <p:cNvPr id="4" name="Text Placeholder 3">
            <a:extLst>
              <a:ext uri="{FF2B5EF4-FFF2-40B4-BE49-F238E27FC236}">
                <a16:creationId xmlns:a16="http://schemas.microsoft.com/office/drawing/2014/main" id="{B7C4DB8A-F6D0-FE86-2F30-5BB5576A5934}"/>
              </a:ext>
            </a:extLst>
          </p:cNvPr>
          <p:cNvSpPr>
            <a:spLocks noGrp="1"/>
          </p:cNvSpPr>
          <p:nvPr>
            <p:ph sz="quarter" idx="18"/>
          </p:nvPr>
        </p:nvSpPr>
        <p:spPr>
          <a:xfrm>
            <a:off x="810330" y="2403524"/>
            <a:ext cx="6275387" cy="3271324"/>
          </a:xfrm>
        </p:spPr>
        <p:txBody>
          <a:bodyPr vert="horz" lIns="0" tIns="45720" rIns="91440" bIns="45720" rtlCol="0" anchor="t">
            <a:noAutofit/>
          </a:bodyPr>
          <a:lstStyle/>
          <a:p>
            <a:r>
              <a:rPr lang="en-US" sz="2400" dirty="0">
                <a:ea typeface="+mn-lt"/>
                <a:cs typeface="+mn-lt"/>
              </a:rPr>
              <a:t>Probably not, but...</a:t>
            </a:r>
          </a:p>
          <a:p>
            <a:endParaRPr lang="en-US" sz="2400" dirty="0">
              <a:ea typeface="+mn-lt"/>
              <a:cs typeface="+mn-lt"/>
            </a:endParaRPr>
          </a:p>
          <a:p>
            <a:r>
              <a:rPr lang="en-US" sz="2400" dirty="0">
                <a:ea typeface="+mn-lt"/>
                <a:cs typeface="+mn-lt"/>
              </a:rPr>
              <a:t>Look at words 🏔️</a:t>
            </a:r>
            <a:br>
              <a:rPr lang="en-US" sz="2400" dirty="0">
                <a:ea typeface="+mn-lt"/>
                <a:cs typeface="+mn-lt"/>
              </a:rPr>
            </a:br>
            <a:r>
              <a:rPr lang="en-US" sz="2400" dirty="0">
                <a:ea typeface="+mn-lt"/>
                <a:cs typeface="+mn-lt"/>
              </a:rPr>
              <a:t>Look at past actions</a:t>
            </a:r>
            <a:br>
              <a:rPr lang="en-US" sz="2400" dirty="0">
                <a:ea typeface="+mn-lt"/>
                <a:cs typeface="+mn-lt"/>
              </a:rPr>
            </a:br>
            <a:r>
              <a:rPr lang="en-US" sz="2400" dirty="0">
                <a:ea typeface="+mn-lt"/>
                <a:cs typeface="+mn-lt"/>
              </a:rPr>
              <a:t>Look at current actions.</a:t>
            </a:r>
            <a:br>
              <a:rPr lang="en-US" dirty="0">
                <a:ea typeface="+mn-lt"/>
                <a:cs typeface="+mn-lt"/>
              </a:rPr>
            </a:br>
            <a:endParaRPr lang="en-US" dirty="0">
              <a:ea typeface="+mn-lt"/>
              <a:cs typeface="+mn-lt"/>
            </a:endParaRPr>
          </a:p>
          <a:p>
            <a:r>
              <a:rPr lang="en-US" sz="1000" dirty="0">
                <a:ea typeface="+mn-lt"/>
                <a:cs typeface="+mn-lt"/>
              </a:rPr>
              <a:t>Co-founder and CEO of Modular AI.</a:t>
            </a:r>
            <a:endParaRPr lang="en-US" sz="1000" dirty="0"/>
          </a:p>
          <a:p>
            <a:r>
              <a:rPr lang="en-US" sz="1000" dirty="0">
                <a:ea typeface="+mn-lt"/>
                <a:cs typeface="+mn-lt"/>
              </a:rPr>
              <a:t>Built and scaled many open source compiler infrastructures, including LLVM, Clang, MLIR, and CIRCT. </a:t>
            </a:r>
          </a:p>
          <a:p>
            <a:r>
              <a:rPr lang="en-US" sz="1000" dirty="0">
                <a:ea typeface="+mn-lt"/>
                <a:cs typeface="+mn-lt"/>
              </a:rPr>
              <a:t>Built, managed, and launched the Swift programming language.</a:t>
            </a:r>
            <a:endParaRPr lang="en-US" sz="1000" dirty="0">
              <a:ea typeface="+mn-lt"/>
            </a:endParaRPr>
          </a:p>
          <a:p>
            <a:r>
              <a:rPr lang="en-US" sz="1000" dirty="0">
                <a:ea typeface="+mn-lt"/>
                <a:cs typeface="+mn-lt"/>
              </a:rPr>
              <a:t>Scaled ML systems globally bringing Google Cloud TPUs to market, unifying the ML compiler stack at Google (and beyond) with MLIR, scaling Google's SW and HW on both server and edge to impact billions of users.</a:t>
            </a:r>
          </a:p>
          <a:p>
            <a:r>
              <a:rPr lang="en-US" sz="1000" dirty="0">
                <a:ea typeface="+mn-lt"/>
                <a:cs typeface="+mn-lt"/>
              </a:rPr>
              <a:t>Contributed to many other commercial and open source projects at Apple, Tesla and Google.</a:t>
            </a:r>
          </a:p>
        </p:txBody>
      </p:sp>
      <p:pic>
        <p:nvPicPr>
          <p:cNvPr id="3" name="Picture Placeholder 4" descr="A cartoon character wearing a fire head&#10;&#10;Description automatically generated">
            <a:extLst>
              <a:ext uri="{FF2B5EF4-FFF2-40B4-BE49-F238E27FC236}">
                <a16:creationId xmlns:a16="http://schemas.microsoft.com/office/drawing/2014/main" id="{3B20AE97-BF44-51B0-872C-6F2C85007A3E}"/>
              </a:ext>
            </a:extLst>
          </p:cNvPr>
          <p:cNvPicPr>
            <a:picLocks noChangeAspect="1"/>
          </p:cNvPicPr>
          <p:nvPr/>
        </p:nvPicPr>
        <p:blipFill>
          <a:blip r:embed="rId3"/>
          <a:srcRect l="322" r="322"/>
          <a:stretch/>
        </p:blipFill>
        <p:spPr>
          <a:xfrm>
            <a:off x="7422715" y="622601"/>
            <a:ext cx="4103175" cy="4118493"/>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pic>
        <p:nvPicPr>
          <p:cNvPr id="2" name="Picture 1" descr="A person in a blue plaid shirt&#10;&#10;Description automatically generated">
            <a:extLst>
              <a:ext uri="{FF2B5EF4-FFF2-40B4-BE49-F238E27FC236}">
                <a16:creationId xmlns:a16="http://schemas.microsoft.com/office/drawing/2014/main" id="{3BFB6ECF-5CEB-9138-2D17-0CAA32962EDA}"/>
              </a:ext>
            </a:extLst>
          </p:cNvPr>
          <p:cNvPicPr>
            <a:picLocks noChangeAspect="1"/>
          </p:cNvPicPr>
          <p:nvPr/>
        </p:nvPicPr>
        <p:blipFill>
          <a:blip r:embed="rId4"/>
          <a:stretch>
            <a:fillRect/>
          </a:stretch>
        </p:blipFill>
        <p:spPr>
          <a:xfrm>
            <a:off x="7407462" y="622666"/>
            <a:ext cx="4118428" cy="411842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B1C33F10-E4DD-0B21-4DA9-BFD5C9B35035}"/>
                  </a:ext>
                </a:extLst>
              </p14:cNvPr>
              <p14:cNvContentPartPr/>
              <p14:nvPr/>
            </p14:nvContentPartPr>
            <p14:xfrm>
              <a:off x="7173332" y="1718873"/>
              <a:ext cx="15551" cy="15551"/>
            </p14:xfrm>
          </p:contentPart>
        </mc:Choice>
        <mc:Fallback xmlns="">
          <p:pic>
            <p:nvPicPr>
              <p:cNvPr id="20" name="Ink 19">
                <a:extLst>
                  <a:ext uri="{FF2B5EF4-FFF2-40B4-BE49-F238E27FC236}">
                    <a16:creationId xmlns:a16="http://schemas.microsoft.com/office/drawing/2014/main" id="{B1C33F10-E4DD-0B21-4DA9-BFD5C9B35035}"/>
                  </a:ext>
                </a:extLst>
              </p:cNvPr>
              <p:cNvPicPr/>
              <p:nvPr/>
            </p:nvPicPr>
            <p:blipFill>
              <a:blip r:embed="rId28"/>
              <a:stretch>
                <a:fillRect/>
              </a:stretch>
            </p:blipFill>
            <p:spPr>
              <a:xfrm>
                <a:off x="6395782" y="941323"/>
                <a:ext cx="1555100" cy="15551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25460F9A-1F25-CB05-0D40-DD0C7BD6156D}"/>
                  </a:ext>
                </a:extLst>
              </p14:cNvPr>
              <p14:cNvContentPartPr/>
              <p14:nvPr/>
            </p14:nvContentPartPr>
            <p14:xfrm>
              <a:off x="2967085" y="6403618"/>
              <a:ext cx="15551" cy="15551"/>
            </p14:xfrm>
          </p:contentPart>
        </mc:Choice>
        <mc:Fallback xmlns="">
          <p:pic>
            <p:nvPicPr>
              <p:cNvPr id="21" name="Ink 20">
                <a:extLst>
                  <a:ext uri="{FF2B5EF4-FFF2-40B4-BE49-F238E27FC236}">
                    <a16:creationId xmlns:a16="http://schemas.microsoft.com/office/drawing/2014/main" id="{25460F9A-1F25-CB05-0D40-DD0C7BD6156D}"/>
                  </a:ext>
                </a:extLst>
              </p:cNvPr>
              <p:cNvPicPr/>
              <p:nvPr/>
            </p:nvPicPr>
            <p:blipFill>
              <a:blip r:embed="rId28"/>
              <a:stretch>
                <a:fillRect/>
              </a:stretch>
            </p:blipFill>
            <p:spPr>
              <a:xfrm>
                <a:off x="2205086" y="5641619"/>
                <a:ext cx="1555100" cy="15551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FDBE4B9F-42FA-8030-6465-C22D645985DB}"/>
                  </a:ext>
                </a:extLst>
              </p14:cNvPr>
              <p14:cNvContentPartPr/>
              <p14:nvPr/>
            </p14:nvContentPartPr>
            <p14:xfrm>
              <a:off x="3584631" y="6200422"/>
              <a:ext cx="15551" cy="15551"/>
            </p14:xfrm>
          </p:contentPart>
        </mc:Choice>
        <mc:Fallback xmlns="">
          <p:pic>
            <p:nvPicPr>
              <p:cNvPr id="22" name="Ink 21">
                <a:extLst>
                  <a:ext uri="{FF2B5EF4-FFF2-40B4-BE49-F238E27FC236}">
                    <a16:creationId xmlns:a16="http://schemas.microsoft.com/office/drawing/2014/main" id="{FDBE4B9F-42FA-8030-6465-C22D645985DB}"/>
                  </a:ext>
                </a:extLst>
              </p:cNvPr>
              <p:cNvPicPr/>
              <p:nvPr/>
            </p:nvPicPr>
            <p:blipFill>
              <a:blip r:embed="rId28"/>
              <a:stretch>
                <a:fillRect/>
              </a:stretch>
            </p:blipFill>
            <p:spPr>
              <a:xfrm>
                <a:off x="2822632" y="5438423"/>
                <a:ext cx="1555100" cy="15551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80638F37-D382-FFDA-3B58-1974AB596A39}"/>
                  </a:ext>
                </a:extLst>
              </p14:cNvPr>
              <p14:cNvContentPartPr/>
              <p14:nvPr/>
            </p14:nvContentPartPr>
            <p14:xfrm>
              <a:off x="3700595" y="6253635"/>
              <a:ext cx="15551" cy="15551"/>
            </p14:xfrm>
          </p:contentPart>
        </mc:Choice>
        <mc:Fallback xmlns="">
          <p:pic>
            <p:nvPicPr>
              <p:cNvPr id="23" name="Ink 22">
                <a:extLst>
                  <a:ext uri="{FF2B5EF4-FFF2-40B4-BE49-F238E27FC236}">
                    <a16:creationId xmlns:a16="http://schemas.microsoft.com/office/drawing/2014/main" id="{80638F37-D382-FFDA-3B58-1974AB596A39}"/>
                  </a:ext>
                </a:extLst>
              </p:cNvPr>
              <p:cNvPicPr/>
              <p:nvPr/>
            </p:nvPicPr>
            <p:blipFill>
              <a:blip r:embed="rId32"/>
              <a:stretch>
                <a:fillRect/>
              </a:stretch>
            </p:blipFill>
            <p:spPr>
              <a:xfrm>
                <a:off x="3446595" y="5476085"/>
                <a:ext cx="528734" cy="1555100"/>
              </a:xfrm>
              <a:prstGeom prst="rect">
                <a:avLst/>
              </a:prstGeom>
            </p:spPr>
          </p:pic>
        </mc:Fallback>
      </mc:AlternateContent>
      <p:sp>
        <p:nvSpPr>
          <p:cNvPr id="8" name="Text Placeholder 3">
            <a:extLst>
              <a:ext uri="{FF2B5EF4-FFF2-40B4-BE49-F238E27FC236}">
                <a16:creationId xmlns:a16="http://schemas.microsoft.com/office/drawing/2014/main" id="{1440BBD6-BD15-3EAE-4055-387AA688F034}"/>
              </a:ext>
            </a:extLst>
          </p:cNvPr>
          <p:cNvSpPr txBox="1">
            <a:spLocks/>
          </p:cNvSpPr>
          <p:nvPr/>
        </p:nvSpPr>
        <p:spPr>
          <a:xfrm>
            <a:off x="7275644" y="157676"/>
            <a:ext cx="6275387" cy="3271324"/>
          </a:xfrm>
          <a:prstGeom prst="rect">
            <a:avLst/>
          </a:prstGeom>
        </p:spPr>
        <p:txBody>
          <a:bodyPr vert="horz" lIns="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ea typeface="+mn-lt"/>
                <a:cs typeface="+mn-lt"/>
              </a:rPr>
              <a:t>He seems quite trustworthy, right?</a:t>
            </a:r>
          </a:p>
        </p:txBody>
      </p:sp>
    </p:spTree>
    <p:extLst>
      <p:ext uri="{BB962C8B-B14F-4D97-AF65-F5344CB8AC3E}">
        <p14:creationId xmlns:p14="http://schemas.microsoft.com/office/powerpoint/2010/main" val="30157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426624" y="-888973"/>
            <a:ext cx="8280874" cy="5203387"/>
          </a:xfrm>
        </p:spPr>
        <p:txBody>
          <a:bodyPr anchor="ctr"/>
          <a:lstStyle/>
          <a:p>
            <a:r>
              <a:rPr lang="en-US" dirty="0"/>
              <a:t>Demo Playground</a:t>
            </a:r>
            <a:br>
              <a:rPr lang="en-US" dirty="0"/>
            </a:br>
            <a:r>
              <a:rPr lang="en-US" sz="2000" b="0" dirty="0">
                <a:latin typeface="Arial"/>
                <a:ea typeface="+mj-lt"/>
                <a:cs typeface="+mj-lt"/>
              </a:rPr>
              <a:t>https://docs.modular.com/mojo/playground</a:t>
            </a:r>
            <a:endParaRPr lang="en-US" sz="2000">
              <a:latin typeface="Arial"/>
            </a:endParaRPr>
          </a:p>
        </p:txBody>
      </p:sp>
      <p:pic>
        <p:nvPicPr>
          <p:cNvPr id="3" name="Picture 2" descr="A white rectangular object with a black border&#10;&#10;Description automatically generated">
            <a:extLst>
              <a:ext uri="{FF2B5EF4-FFF2-40B4-BE49-F238E27FC236}">
                <a16:creationId xmlns:a16="http://schemas.microsoft.com/office/drawing/2014/main" id="{2DD89840-1F25-B9AC-9D5D-210925BE5CDE}"/>
              </a:ext>
            </a:extLst>
          </p:cNvPr>
          <p:cNvPicPr>
            <a:picLocks noChangeAspect="1"/>
          </p:cNvPicPr>
          <p:nvPr/>
        </p:nvPicPr>
        <p:blipFill>
          <a:blip r:embed="rId3"/>
          <a:stretch>
            <a:fillRect/>
          </a:stretch>
        </p:blipFill>
        <p:spPr>
          <a:xfrm>
            <a:off x="0" y="3431066"/>
            <a:ext cx="8061533" cy="3464037"/>
          </a:xfrm>
          <a:prstGeom prst="rect">
            <a:avLst/>
          </a:prstGeom>
        </p:spPr>
      </p:pic>
      <p:pic>
        <p:nvPicPr>
          <p:cNvPr id="5" name="Picture Placeholder 4" descr="A cartoon character in a garment&#10;&#10;Description automatically generated">
            <a:extLst>
              <a:ext uri="{FF2B5EF4-FFF2-40B4-BE49-F238E27FC236}">
                <a16:creationId xmlns:a16="http://schemas.microsoft.com/office/drawing/2014/main" id="{BEF27D12-FF17-6195-DCD7-60FD6CE4F96F}"/>
              </a:ext>
            </a:extLst>
          </p:cNvPr>
          <p:cNvPicPr>
            <a:picLocks noGrp="1" noChangeAspect="1"/>
          </p:cNvPicPr>
          <p:nvPr>
            <p:ph type="pic" sz="quarter" idx="15"/>
          </p:nvPr>
        </p:nvPicPr>
        <p:blipFill>
          <a:blip r:embed="rId4"/>
          <a:srcRect l="322" r="322"/>
          <a:stretch/>
        </p:blipFill>
        <p:spPr>
          <a:xfrm>
            <a:off x="7579953" y="3132363"/>
            <a:ext cx="3292795" cy="3314160"/>
          </a:xfrm>
        </p:spPr>
      </p:pic>
    </p:spTree>
    <p:extLst>
      <p:ext uri="{BB962C8B-B14F-4D97-AF65-F5344CB8AC3E}">
        <p14:creationId xmlns:p14="http://schemas.microsoft.com/office/powerpoint/2010/main" val="3013344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A7019F-FB8F-0842-186B-1C366F527A19}"/>
              </a:ext>
            </a:extLst>
          </p:cNvPr>
          <p:cNvSpPr>
            <a:spLocks noGrp="1"/>
          </p:cNvSpPr>
          <p:nvPr>
            <p:ph type="title"/>
          </p:nvPr>
        </p:nvSpPr>
        <p:spPr>
          <a:xfrm>
            <a:off x="811185" y="621972"/>
            <a:ext cx="10597847" cy="1828800"/>
          </a:xfrm>
        </p:spPr>
        <p:txBody>
          <a:bodyPr/>
          <a:lstStyle/>
          <a:p>
            <a:r>
              <a:rPr lang="en-US" dirty="0"/>
              <a:t>Community and Governance TLDR</a:t>
            </a:r>
          </a:p>
        </p:txBody>
      </p:sp>
      <p:graphicFrame>
        <p:nvGraphicFramePr>
          <p:cNvPr id="3" name="Table 2">
            <a:extLst>
              <a:ext uri="{FF2B5EF4-FFF2-40B4-BE49-F238E27FC236}">
                <a16:creationId xmlns:a16="http://schemas.microsoft.com/office/drawing/2014/main" id="{AD8744FF-A56B-3303-070A-27CC4DD5CBD7}"/>
              </a:ext>
            </a:extLst>
          </p:cNvPr>
          <p:cNvGraphicFramePr>
            <a:graphicFrameLocks noGrp="1"/>
          </p:cNvGraphicFramePr>
          <p:nvPr>
            <p:extLst>
              <p:ext uri="{D42A27DB-BD31-4B8C-83A1-F6EECF244321}">
                <p14:modId xmlns:p14="http://schemas.microsoft.com/office/powerpoint/2010/main" val="1997754681"/>
              </p:ext>
            </p:extLst>
          </p:nvPr>
        </p:nvGraphicFramePr>
        <p:xfrm>
          <a:off x="2010042" y="1715330"/>
          <a:ext cx="7473088" cy="3579880"/>
        </p:xfrm>
        <a:graphic>
          <a:graphicData uri="http://schemas.openxmlformats.org/drawingml/2006/table">
            <a:tbl>
              <a:tblPr bandRow="1">
                <a:tableStyleId>{8A107856-5554-42FB-B03E-39F5DBC370BA}</a:tableStyleId>
              </a:tblPr>
              <a:tblGrid>
                <a:gridCol w="3736544">
                  <a:extLst>
                    <a:ext uri="{9D8B030D-6E8A-4147-A177-3AD203B41FA5}">
                      <a16:colId xmlns:a16="http://schemas.microsoft.com/office/drawing/2014/main" val="934279132"/>
                    </a:ext>
                  </a:extLst>
                </a:gridCol>
                <a:gridCol w="3736544">
                  <a:extLst>
                    <a:ext uri="{9D8B030D-6E8A-4147-A177-3AD203B41FA5}">
                      <a16:colId xmlns:a16="http://schemas.microsoft.com/office/drawing/2014/main" val="3086460384"/>
                    </a:ext>
                  </a:extLst>
                </a:gridCol>
              </a:tblGrid>
              <a:tr h="337080">
                <a:tc>
                  <a:txBody>
                    <a:bodyPr/>
                    <a:lstStyle/>
                    <a:p>
                      <a:pPr rtl="0" fontAlgn="base"/>
                      <a:r>
                        <a:rPr lang="en-US" sz="1800" b="1" dirty="0">
                          <a:effectLst/>
                          <a:highlight>
                            <a:srgbClr val="FFE8E8"/>
                          </a:highlight>
                          <a:latin typeface="Arial"/>
                        </a:rPr>
                        <a:t>Mojo Feature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tc>
                  <a:txBody>
                    <a:bodyPr/>
                    <a:lstStyle/>
                    <a:p>
                      <a:pPr rtl="0" fontAlgn="base"/>
                      <a:r>
                        <a:rPr lang="en-US" sz="1800" b="1" dirty="0">
                          <a:effectLst/>
                          <a:highlight>
                            <a:srgbClr val="FFE8E8"/>
                          </a:highlight>
                          <a:latin typeface="Arial"/>
                        </a:rPr>
                        <a:t>Real or Hype?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extLst>
                  <a:ext uri="{0D108BD9-81ED-4DB2-BD59-A6C34878D82A}">
                    <a16:rowId xmlns:a16="http://schemas.microsoft.com/office/drawing/2014/main" val="4149872516"/>
                  </a:ext>
                </a:extLst>
              </a:tr>
              <a:tr h="581806">
                <a:tc>
                  <a:txBody>
                    <a:bodyPr/>
                    <a:lstStyle/>
                    <a:p>
                      <a:pPr rtl="0" fontAlgn="base"/>
                      <a:r>
                        <a:rPr lang="en-US" sz="1800" dirty="0">
                          <a:effectLst/>
                          <a:highlight>
                            <a:srgbClr val="FFCDCD"/>
                          </a:highlight>
                          <a:latin typeface="Arial"/>
                        </a:rPr>
                        <a:t>Performance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tc>
                  <a:txBody>
                    <a:bodyPr/>
                    <a:lstStyle/>
                    <a:p>
                      <a:pPr rtl="0" fontAlgn="base"/>
                      <a:r>
                        <a:rPr lang="en-US" sz="6600" dirty="0">
                          <a:effectLst/>
                          <a:highlight>
                            <a:srgbClr val="FFCDCD"/>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extLst>
                  <a:ext uri="{0D108BD9-81ED-4DB2-BD59-A6C34878D82A}">
                    <a16:rowId xmlns:a16="http://schemas.microsoft.com/office/drawing/2014/main" val="2744169715"/>
                  </a:ext>
                </a:extLst>
              </a:tr>
              <a:tr h="581806">
                <a:tc>
                  <a:txBody>
                    <a:bodyPr/>
                    <a:lstStyle/>
                    <a:p>
                      <a:pPr rtl="0" fontAlgn="base"/>
                      <a:r>
                        <a:rPr lang="en-US" sz="1800" dirty="0">
                          <a:effectLst/>
                          <a:highlight>
                            <a:srgbClr val="FFE8E8"/>
                          </a:highlight>
                          <a:latin typeface="Arial"/>
                        </a:rPr>
                        <a:t>Usability</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tc>
                  <a:txBody>
                    <a:bodyPr/>
                    <a:lstStyle/>
                    <a:p>
                      <a:pPr rtl="0" fontAlgn="base"/>
                      <a:r>
                        <a:rPr lang="en-US" sz="6600" dirty="0">
                          <a:effectLst/>
                          <a:highlight>
                            <a:srgbClr val="FFE8E8"/>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extLst>
                  <a:ext uri="{0D108BD9-81ED-4DB2-BD59-A6C34878D82A}">
                    <a16:rowId xmlns:a16="http://schemas.microsoft.com/office/drawing/2014/main" val="930393410"/>
                  </a:ext>
                </a:extLst>
              </a:tr>
              <a:tr h="581806">
                <a:tc>
                  <a:txBody>
                    <a:bodyPr/>
                    <a:lstStyle/>
                    <a:p>
                      <a:pPr rtl="0" fontAlgn="base"/>
                      <a:r>
                        <a:rPr lang="en-US" sz="1800" dirty="0">
                          <a:effectLst/>
                          <a:highlight>
                            <a:srgbClr val="FFCDCD"/>
                          </a:highlight>
                          <a:latin typeface="Arial"/>
                        </a:rPr>
                        <a:t>Governance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tc>
                  <a:txBody>
                    <a:bodyPr/>
                    <a:lstStyle/>
                    <a:p>
                      <a:pPr rtl="0" fontAlgn="base"/>
                      <a:r>
                        <a:rPr lang="en-US" sz="6600" dirty="0">
                          <a:effectLst/>
                          <a:highlight>
                            <a:srgbClr val="FFCDCD"/>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extLst>
                  <a:ext uri="{0D108BD9-81ED-4DB2-BD59-A6C34878D82A}">
                    <a16:rowId xmlns:a16="http://schemas.microsoft.com/office/drawing/2014/main" val="2131426642"/>
                  </a:ext>
                </a:extLst>
              </a:tr>
            </a:tbl>
          </a:graphicData>
        </a:graphic>
      </p:graphicFrame>
      <p:sp>
        <p:nvSpPr>
          <p:cNvPr id="6" name="TextBox 5">
            <a:extLst>
              <a:ext uri="{FF2B5EF4-FFF2-40B4-BE49-F238E27FC236}">
                <a16:creationId xmlns:a16="http://schemas.microsoft.com/office/drawing/2014/main" id="{28A1194E-1B35-C471-0DF5-441DCA451116}"/>
              </a:ext>
            </a:extLst>
          </p:cNvPr>
          <p:cNvSpPr txBox="1"/>
          <p:nvPr/>
        </p:nvSpPr>
        <p:spPr>
          <a:xfrm>
            <a:off x="2011092" y="5313092"/>
            <a:ext cx="114578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cs typeface="Arial"/>
              </a:rPr>
              <a:t>All looking good so far.</a:t>
            </a:r>
          </a:p>
        </p:txBody>
      </p:sp>
    </p:spTree>
    <p:extLst>
      <p:ext uri="{BB962C8B-B14F-4D97-AF65-F5344CB8AC3E}">
        <p14:creationId xmlns:p14="http://schemas.microsoft.com/office/powerpoint/2010/main" val="3672420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15D2-7F57-AF2A-38D7-558098789073}"/>
              </a:ext>
            </a:extLst>
          </p:cNvPr>
          <p:cNvSpPr>
            <a:spLocks noGrp="1"/>
          </p:cNvSpPr>
          <p:nvPr>
            <p:ph type="ctrTitle"/>
          </p:nvPr>
        </p:nvSpPr>
        <p:spPr>
          <a:xfrm>
            <a:off x="624279" y="1894677"/>
            <a:ext cx="8961120" cy="1630912"/>
          </a:xfrm>
        </p:spPr>
        <p:txBody>
          <a:bodyPr/>
          <a:lstStyle/>
          <a:p>
            <a:r>
              <a:rPr lang="en-US" dirty="0"/>
              <a:t>Conclusions</a:t>
            </a:r>
          </a:p>
        </p:txBody>
      </p:sp>
    </p:spTree>
    <p:extLst>
      <p:ext uri="{BB962C8B-B14F-4D97-AF65-F5344CB8AC3E}">
        <p14:creationId xmlns:p14="http://schemas.microsoft.com/office/powerpoint/2010/main" val="2937637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A7019F-FB8F-0842-186B-1C366F527A19}"/>
              </a:ext>
            </a:extLst>
          </p:cNvPr>
          <p:cNvSpPr>
            <a:spLocks noGrp="1"/>
          </p:cNvSpPr>
          <p:nvPr>
            <p:ph type="title"/>
          </p:nvPr>
        </p:nvSpPr>
        <p:spPr>
          <a:xfrm>
            <a:off x="811185" y="621972"/>
            <a:ext cx="10597847" cy="1828800"/>
          </a:xfrm>
        </p:spPr>
        <p:txBody>
          <a:bodyPr/>
          <a:lstStyle/>
          <a:p>
            <a:r>
              <a:rPr lang="en-US" dirty="0"/>
              <a:t>Conclusion: Python's faster Cousin</a:t>
            </a:r>
          </a:p>
        </p:txBody>
      </p:sp>
      <p:graphicFrame>
        <p:nvGraphicFramePr>
          <p:cNvPr id="3" name="Table 2">
            <a:extLst>
              <a:ext uri="{FF2B5EF4-FFF2-40B4-BE49-F238E27FC236}">
                <a16:creationId xmlns:a16="http://schemas.microsoft.com/office/drawing/2014/main" id="{AD8744FF-A56B-3303-070A-27CC4DD5CBD7}"/>
              </a:ext>
            </a:extLst>
          </p:cNvPr>
          <p:cNvGraphicFramePr>
            <a:graphicFrameLocks noGrp="1"/>
          </p:cNvGraphicFramePr>
          <p:nvPr>
            <p:extLst>
              <p:ext uri="{D42A27DB-BD31-4B8C-83A1-F6EECF244321}">
                <p14:modId xmlns:p14="http://schemas.microsoft.com/office/powerpoint/2010/main" val="1058881642"/>
              </p:ext>
            </p:extLst>
          </p:nvPr>
        </p:nvGraphicFramePr>
        <p:xfrm>
          <a:off x="2010042" y="1715330"/>
          <a:ext cx="7473088" cy="3579880"/>
        </p:xfrm>
        <a:graphic>
          <a:graphicData uri="http://schemas.openxmlformats.org/drawingml/2006/table">
            <a:tbl>
              <a:tblPr bandRow="1">
                <a:tableStyleId>{8A107856-5554-42FB-B03E-39F5DBC370BA}</a:tableStyleId>
              </a:tblPr>
              <a:tblGrid>
                <a:gridCol w="3736544">
                  <a:extLst>
                    <a:ext uri="{9D8B030D-6E8A-4147-A177-3AD203B41FA5}">
                      <a16:colId xmlns:a16="http://schemas.microsoft.com/office/drawing/2014/main" val="934279132"/>
                    </a:ext>
                  </a:extLst>
                </a:gridCol>
                <a:gridCol w="3736544">
                  <a:extLst>
                    <a:ext uri="{9D8B030D-6E8A-4147-A177-3AD203B41FA5}">
                      <a16:colId xmlns:a16="http://schemas.microsoft.com/office/drawing/2014/main" val="3086460384"/>
                    </a:ext>
                  </a:extLst>
                </a:gridCol>
              </a:tblGrid>
              <a:tr h="337080">
                <a:tc>
                  <a:txBody>
                    <a:bodyPr/>
                    <a:lstStyle/>
                    <a:p>
                      <a:pPr rtl="0" fontAlgn="base"/>
                      <a:r>
                        <a:rPr lang="en-US" sz="1800" b="1" dirty="0">
                          <a:effectLst/>
                          <a:highlight>
                            <a:srgbClr val="FFE8E8"/>
                          </a:highlight>
                          <a:latin typeface="Arial"/>
                        </a:rPr>
                        <a:t>Mojo Feature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tc>
                  <a:txBody>
                    <a:bodyPr/>
                    <a:lstStyle/>
                    <a:p>
                      <a:pPr rtl="0" fontAlgn="base"/>
                      <a:r>
                        <a:rPr lang="en-US" sz="1800" b="1" dirty="0">
                          <a:effectLst/>
                          <a:highlight>
                            <a:srgbClr val="FFE8E8"/>
                          </a:highlight>
                          <a:latin typeface="Arial"/>
                        </a:rPr>
                        <a:t>Real or Hype?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extLst>
                  <a:ext uri="{0D108BD9-81ED-4DB2-BD59-A6C34878D82A}">
                    <a16:rowId xmlns:a16="http://schemas.microsoft.com/office/drawing/2014/main" val="4149872516"/>
                  </a:ext>
                </a:extLst>
              </a:tr>
              <a:tr h="581806">
                <a:tc>
                  <a:txBody>
                    <a:bodyPr/>
                    <a:lstStyle/>
                    <a:p>
                      <a:pPr rtl="0" fontAlgn="base"/>
                      <a:r>
                        <a:rPr lang="en-US" sz="1800" dirty="0">
                          <a:effectLst/>
                          <a:highlight>
                            <a:srgbClr val="FFCDCD"/>
                          </a:highlight>
                          <a:latin typeface="Arial"/>
                        </a:rPr>
                        <a:t>Performance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tc>
                  <a:txBody>
                    <a:bodyPr/>
                    <a:lstStyle/>
                    <a:p>
                      <a:pPr rtl="0" fontAlgn="base"/>
                      <a:r>
                        <a:rPr lang="en-US" sz="6600" dirty="0">
                          <a:effectLst/>
                          <a:highlight>
                            <a:srgbClr val="FFCDCD"/>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extLst>
                  <a:ext uri="{0D108BD9-81ED-4DB2-BD59-A6C34878D82A}">
                    <a16:rowId xmlns:a16="http://schemas.microsoft.com/office/drawing/2014/main" val="2744169715"/>
                  </a:ext>
                </a:extLst>
              </a:tr>
              <a:tr h="581806">
                <a:tc>
                  <a:txBody>
                    <a:bodyPr/>
                    <a:lstStyle/>
                    <a:p>
                      <a:pPr rtl="0" fontAlgn="base"/>
                      <a:r>
                        <a:rPr lang="en-US" sz="1800" dirty="0">
                          <a:effectLst/>
                          <a:highlight>
                            <a:srgbClr val="FFE8E8"/>
                          </a:highlight>
                          <a:latin typeface="Arial"/>
                        </a:rPr>
                        <a:t>Usability</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tc>
                  <a:txBody>
                    <a:bodyPr/>
                    <a:lstStyle/>
                    <a:p>
                      <a:pPr rtl="0" fontAlgn="base"/>
                      <a:r>
                        <a:rPr lang="en-US" sz="6600" dirty="0">
                          <a:effectLst/>
                          <a:highlight>
                            <a:srgbClr val="FFE8E8"/>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E8E8"/>
                    </a:solidFill>
                  </a:tcPr>
                </a:tc>
                <a:extLst>
                  <a:ext uri="{0D108BD9-81ED-4DB2-BD59-A6C34878D82A}">
                    <a16:rowId xmlns:a16="http://schemas.microsoft.com/office/drawing/2014/main" val="930393410"/>
                  </a:ext>
                </a:extLst>
              </a:tr>
              <a:tr h="581806">
                <a:tc>
                  <a:txBody>
                    <a:bodyPr/>
                    <a:lstStyle/>
                    <a:p>
                      <a:pPr rtl="0" fontAlgn="base"/>
                      <a:r>
                        <a:rPr lang="en-US" sz="1800" dirty="0">
                          <a:effectLst/>
                          <a:highlight>
                            <a:srgbClr val="FFCDCD"/>
                          </a:highlight>
                          <a:latin typeface="Arial"/>
                        </a:rPr>
                        <a:t>Governance</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tc>
                  <a:txBody>
                    <a:bodyPr/>
                    <a:lstStyle/>
                    <a:p>
                      <a:pPr rtl="0" fontAlgn="base"/>
                      <a:r>
                        <a:rPr lang="en-US" sz="6600" dirty="0">
                          <a:effectLst/>
                          <a:highlight>
                            <a:srgbClr val="FFCDCD"/>
                          </a:highlight>
                          <a:latin typeface="Arial"/>
                        </a:rPr>
                        <a:t>     ⚖️</a:t>
                      </a:r>
                    </a:p>
                  </a:txBody>
                  <a:tcPr marL="72009" marR="72009" marT="36005" marB="36005" anchor="ctr">
                    <a:lnL w="10001" cap="flat" cmpd="sng" algn="ctr">
                      <a:solidFill>
                        <a:srgbClr val="FF2828"/>
                      </a:solidFill>
                      <a:prstDash val="solid"/>
                      <a:round/>
                      <a:headEnd type="none" w="med" len="med"/>
                      <a:tailEnd type="none" w="med" len="med"/>
                    </a:lnL>
                    <a:lnR w="10001" cap="flat" cmpd="sng" algn="ctr">
                      <a:solidFill>
                        <a:srgbClr val="FF2828"/>
                      </a:solidFill>
                      <a:prstDash val="solid"/>
                      <a:round/>
                      <a:headEnd type="none" w="med" len="med"/>
                      <a:tailEnd type="none" w="med" len="med"/>
                    </a:lnR>
                    <a:lnT w="10001" cap="flat" cmpd="sng" algn="ctr">
                      <a:solidFill>
                        <a:srgbClr val="FF2828"/>
                      </a:solidFill>
                      <a:prstDash val="solid"/>
                      <a:round/>
                      <a:headEnd type="none" w="med" len="med"/>
                      <a:tailEnd type="none" w="med" len="med"/>
                    </a:lnT>
                    <a:lnB w="10001" cap="flat" cmpd="sng" algn="ctr">
                      <a:solidFill>
                        <a:srgbClr val="FF2828"/>
                      </a:solidFill>
                      <a:prstDash val="solid"/>
                      <a:round/>
                      <a:headEnd type="none" w="med" len="med"/>
                      <a:tailEnd type="none" w="med" len="med"/>
                    </a:lnB>
                    <a:solidFill>
                      <a:srgbClr val="FFCDCD"/>
                    </a:solidFill>
                  </a:tcPr>
                </a:tc>
                <a:extLst>
                  <a:ext uri="{0D108BD9-81ED-4DB2-BD59-A6C34878D82A}">
                    <a16:rowId xmlns:a16="http://schemas.microsoft.com/office/drawing/2014/main" val="2131426642"/>
                  </a:ext>
                </a:extLst>
              </a:tr>
            </a:tbl>
          </a:graphicData>
        </a:graphic>
      </p:graphicFrame>
      <p:sp>
        <p:nvSpPr>
          <p:cNvPr id="7" name="TextBox 6">
            <a:extLst>
              <a:ext uri="{FF2B5EF4-FFF2-40B4-BE49-F238E27FC236}">
                <a16:creationId xmlns:a16="http://schemas.microsoft.com/office/drawing/2014/main" id="{9514B5F9-3C91-C343-4854-B578C9A61391}"/>
              </a:ext>
            </a:extLst>
          </p:cNvPr>
          <p:cNvSpPr txBox="1"/>
          <p:nvPr/>
        </p:nvSpPr>
        <p:spPr>
          <a:xfrm>
            <a:off x="2420" y="5445276"/>
            <a:ext cx="1288505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bg1"/>
                </a:solidFill>
                <a:cs typeface="Arial"/>
              </a:rPr>
              <a:t>Mojo is one-to-watch and probably not just hype.</a:t>
            </a:r>
            <a:endParaRPr lang="en-US" dirty="0">
              <a:solidFill>
                <a:schemeClr val="bg1"/>
              </a:solidFill>
            </a:endParaRPr>
          </a:p>
        </p:txBody>
      </p:sp>
    </p:spTree>
    <p:extLst>
      <p:ext uri="{BB962C8B-B14F-4D97-AF65-F5344CB8AC3E}">
        <p14:creationId xmlns:p14="http://schemas.microsoft.com/office/powerpoint/2010/main" val="606303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E595D9-27F3-FE1C-9A37-0F9F7903022E}"/>
              </a:ext>
            </a:extLst>
          </p:cNvPr>
          <p:cNvSpPr>
            <a:spLocks noGrp="1"/>
          </p:cNvSpPr>
          <p:nvPr>
            <p:ph type="ctrTitle"/>
          </p:nvPr>
        </p:nvSpPr>
        <p:spPr>
          <a:xfrm>
            <a:off x="811184" y="612647"/>
            <a:ext cx="10002589" cy="3657600"/>
          </a:xfrm>
        </p:spPr>
        <p:txBody>
          <a:bodyPr/>
          <a:lstStyle/>
          <a:p>
            <a:r>
              <a:rPr lang="en-US" dirty="0"/>
              <a:t>Questions?</a:t>
            </a:r>
          </a:p>
        </p:txBody>
      </p:sp>
      <p:sp>
        <p:nvSpPr>
          <p:cNvPr id="3" name="Subtitle 2">
            <a:extLst>
              <a:ext uri="{FF2B5EF4-FFF2-40B4-BE49-F238E27FC236}">
                <a16:creationId xmlns:a16="http://schemas.microsoft.com/office/drawing/2014/main" id="{8CFA4869-4108-EB15-4EB0-B65C291C5D97}"/>
              </a:ext>
            </a:extLst>
          </p:cNvPr>
          <p:cNvSpPr>
            <a:spLocks noGrp="1"/>
          </p:cNvSpPr>
          <p:nvPr>
            <p:ph type="subTitle" idx="1"/>
          </p:nvPr>
        </p:nvSpPr>
        <p:spPr>
          <a:xfrm>
            <a:off x="811185" y="4724033"/>
            <a:ext cx="7000972" cy="1709423"/>
          </a:xfrm>
        </p:spPr>
        <p:txBody>
          <a:bodyPr vert="horz" lIns="0" tIns="0" rIns="0" bIns="0" rtlCol="0" anchor="t">
            <a:noAutofit/>
          </a:bodyPr>
          <a:lstStyle/>
          <a:p>
            <a:endParaRPr lang="en-US" dirty="0"/>
          </a:p>
        </p:txBody>
      </p:sp>
    </p:spTree>
    <p:extLst>
      <p:ext uri="{BB962C8B-B14F-4D97-AF65-F5344CB8AC3E}">
        <p14:creationId xmlns:p14="http://schemas.microsoft.com/office/powerpoint/2010/main" val="3784505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426624" y="-888973"/>
            <a:ext cx="8021561" cy="5203387"/>
          </a:xfrm>
        </p:spPr>
        <p:txBody>
          <a:bodyPr anchor="ctr"/>
          <a:lstStyle/>
          <a:p>
            <a:r>
              <a:rPr lang="en-US" dirty="0"/>
              <a:t>Who or what is Mojo?</a:t>
            </a:r>
          </a:p>
        </p:txBody>
      </p:sp>
      <p:pic>
        <p:nvPicPr>
          <p:cNvPr id="5" name="Picture Placeholder 4" descr="A cartoon character wearing a fire head&#10;&#10;Description automatically generated">
            <a:extLst>
              <a:ext uri="{FF2B5EF4-FFF2-40B4-BE49-F238E27FC236}">
                <a16:creationId xmlns:a16="http://schemas.microsoft.com/office/drawing/2014/main" id="{BEF27D12-FF17-6195-DCD7-60FD6CE4F96F}"/>
              </a:ext>
            </a:extLst>
          </p:cNvPr>
          <p:cNvPicPr>
            <a:picLocks noGrp="1" noChangeAspect="1"/>
          </p:cNvPicPr>
          <p:nvPr>
            <p:ph type="pic" sz="quarter" idx="15"/>
          </p:nvPr>
        </p:nvPicPr>
        <p:blipFill>
          <a:blip r:embed="rId3"/>
          <a:srcRect l="322" r="322"/>
          <a:stretch/>
        </p:blipFill>
        <p:spPr>
          <a:xfrm>
            <a:off x="7579953" y="3132363"/>
            <a:ext cx="3292795" cy="3314160"/>
          </a:xfrm>
        </p:spPr>
      </p:pic>
    </p:spTree>
    <p:extLst>
      <p:ext uri="{BB962C8B-B14F-4D97-AF65-F5344CB8AC3E}">
        <p14:creationId xmlns:p14="http://schemas.microsoft.com/office/powerpoint/2010/main" val="165747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What is Mojo 🔥?</a:t>
            </a:r>
          </a:p>
        </p:txBody>
      </p:sp>
      <p:sp>
        <p:nvSpPr>
          <p:cNvPr id="4" name="Text Placeholder 3">
            <a:extLst>
              <a:ext uri="{FF2B5EF4-FFF2-40B4-BE49-F238E27FC236}">
                <a16:creationId xmlns:a16="http://schemas.microsoft.com/office/drawing/2014/main" id="{B7C4DB8A-F6D0-FE86-2F30-5BB5576A5934}"/>
              </a:ext>
            </a:extLst>
          </p:cNvPr>
          <p:cNvSpPr>
            <a:spLocks noGrp="1"/>
          </p:cNvSpPr>
          <p:nvPr>
            <p:ph sz="quarter" idx="18"/>
          </p:nvPr>
        </p:nvSpPr>
        <p:spPr>
          <a:xfrm>
            <a:off x="810330" y="2130518"/>
            <a:ext cx="6275387" cy="3271324"/>
          </a:xfrm>
        </p:spPr>
        <p:txBody>
          <a:bodyPr vert="horz" lIns="0" tIns="45720" rIns="91440" bIns="45720" rtlCol="0" anchor="t">
            <a:noAutofit/>
          </a:bodyPr>
          <a:lstStyle/>
          <a:p>
            <a:r>
              <a:rPr lang="en-US" dirty="0">
                <a:cs typeface="Arial"/>
              </a:rPr>
              <a:t>Version 0.1 was released in May 2023. </a:t>
            </a:r>
            <a:br>
              <a:rPr lang="en-US" dirty="0">
                <a:cs typeface="Arial"/>
              </a:rPr>
            </a:br>
            <a:r>
              <a:rPr lang="en-US" dirty="0">
                <a:cs typeface="Arial"/>
              </a:rPr>
              <a:t>Currently 8 minor versions later as of the v24.2 release.</a:t>
            </a:r>
            <a:endParaRPr lang="en-US" dirty="0"/>
          </a:p>
          <a:p>
            <a:endParaRPr lang="en-US" dirty="0"/>
          </a:p>
          <a:p>
            <a:r>
              <a:rPr lang="en-US" dirty="0">
                <a:cs typeface="Arial"/>
              </a:rPr>
              <a:t>Python variant for systems-level and AI programming </a:t>
            </a:r>
          </a:p>
          <a:p>
            <a:endParaRPr lang="en-US" dirty="0"/>
          </a:p>
          <a:p>
            <a:r>
              <a:rPr lang="en-US" dirty="0">
                <a:cs typeface="Arial"/>
              </a:rPr>
              <a:t>Fixes fragmentation between Cuda, C++ and Python.</a:t>
            </a:r>
          </a:p>
          <a:p>
            <a:endParaRPr lang="en-US" dirty="0"/>
          </a:p>
          <a:p>
            <a:r>
              <a:rPr lang="en-US" dirty="0">
                <a:cs typeface="Arial"/>
              </a:rPr>
              <a:t>Built using 'Next Generation' Compiler Technology, MLIR.</a:t>
            </a:r>
            <a:endParaRPr lang="en-US" dirty="0"/>
          </a:p>
          <a:p>
            <a:endParaRPr lang="en-US" dirty="0"/>
          </a:p>
          <a:p>
            <a:r>
              <a:rPr lang="en-US" dirty="0">
                <a:cs typeface="Arial"/>
              </a:rPr>
              <a:t>"The Programming Language for all AI Developers"</a:t>
            </a:r>
          </a:p>
          <a:p>
            <a:endParaRPr lang="en-US" dirty="0"/>
          </a:p>
        </p:txBody>
      </p:sp>
      <p:pic>
        <p:nvPicPr>
          <p:cNvPr id="3" name="Picture Placeholder 4" descr="A cartoon character wearing a fire head&#10;&#10;Description automatically generated">
            <a:extLst>
              <a:ext uri="{FF2B5EF4-FFF2-40B4-BE49-F238E27FC236}">
                <a16:creationId xmlns:a16="http://schemas.microsoft.com/office/drawing/2014/main" id="{3B20AE97-BF44-51B0-872C-6F2C85007A3E}"/>
              </a:ext>
            </a:extLst>
          </p:cNvPr>
          <p:cNvPicPr>
            <a:picLocks noChangeAspect="1"/>
          </p:cNvPicPr>
          <p:nvPr/>
        </p:nvPicPr>
        <p:blipFill>
          <a:blip r:embed="rId3"/>
          <a:srcRect l="322" r="322"/>
          <a:stretch/>
        </p:blipFill>
        <p:spPr>
          <a:xfrm>
            <a:off x="7422715" y="622601"/>
            <a:ext cx="4103175" cy="4118493"/>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Tree>
    <p:extLst>
      <p:ext uri="{BB962C8B-B14F-4D97-AF65-F5344CB8AC3E}">
        <p14:creationId xmlns:p14="http://schemas.microsoft.com/office/powerpoint/2010/main" val="4269896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What is Max 🏎️?</a:t>
            </a:r>
          </a:p>
        </p:txBody>
      </p:sp>
      <p:sp>
        <p:nvSpPr>
          <p:cNvPr id="4" name="Text Placeholder 3">
            <a:extLst>
              <a:ext uri="{FF2B5EF4-FFF2-40B4-BE49-F238E27FC236}">
                <a16:creationId xmlns:a16="http://schemas.microsoft.com/office/drawing/2014/main" id="{B7C4DB8A-F6D0-FE86-2F30-5BB5576A5934}"/>
              </a:ext>
            </a:extLst>
          </p:cNvPr>
          <p:cNvSpPr>
            <a:spLocks noGrp="1"/>
          </p:cNvSpPr>
          <p:nvPr>
            <p:ph sz="quarter" idx="18"/>
          </p:nvPr>
        </p:nvSpPr>
        <p:spPr>
          <a:xfrm>
            <a:off x="810330" y="1713232"/>
            <a:ext cx="6275387" cy="3271324"/>
          </a:xfrm>
        </p:spPr>
        <p:txBody>
          <a:bodyPr vert="horz" lIns="0" tIns="45720" rIns="91440" bIns="45720" rtlCol="0" anchor="t">
            <a:noAutofit/>
          </a:bodyPr>
          <a:lstStyle/>
          <a:p>
            <a:r>
              <a:rPr lang="en-US" dirty="0">
                <a:cs typeface="Arial"/>
              </a:rPr>
              <a:t>Modular Accelerated </a:t>
            </a:r>
            <a:r>
              <a:rPr lang="en-US" dirty="0" err="1">
                <a:cs typeface="Arial"/>
              </a:rPr>
              <a:t>Xecution</a:t>
            </a:r>
            <a:r>
              <a:rPr lang="en-US" dirty="0">
                <a:cs typeface="Arial"/>
              </a:rPr>
              <a:t> (rad) has a developer version and a commercial version offering faster testing/deployment.</a:t>
            </a:r>
            <a:endParaRPr lang="en-US" dirty="0"/>
          </a:p>
          <a:p>
            <a:endParaRPr lang="en-US" dirty="0"/>
          </a:p>
          <a:p>
            <a:r>
              <a:rPr lang="en-US" dirty="0">
                <a:cs typeface="Arial"/>
              </a:rPr>
              <a:t>AI Compiler and runtime to </a:t>
            </a:r>
            <a:r>
              <a:rPr lang="en-US" dirty="0" err="1">
                <a:cs typeface="Arial"/>
              </a:rPr>
              <a:t>optimise</a:t>
            </a:r>
            <a:r>
              <a:rPr lang="en-US" dirty="0">
                <a:cs typeface="Arial"/>
              </a:rPr>
              <a:t> AI models for inference</a:t>
            </a:r>
            <a:endParaRPr lang="en-US" dirty="0"/>
          </a:p>
          <a:p>
            <a:endParaRPr lang="en-US" dirty="0"/>
          </a:p>
          <a:p>
            <a:r>
              <a:rPr lang="en-US" dirty="0">
                <a:cs typeface="Arial"/>
              </a:rPr>
              <a:t>Input from TensorFlow, </a:t>
            </a:r>
            <a:r>
              <a:rPr lang="en-US" dirty="0" err="1">
                <a:cs typeface="Arial"/>
              </a:rPr>
              <a:t>Pytorch</a:t>
            </a:r>
            <a:r>
              <a:rPr lang="en-US" dirty="0">
                <a:cs typeface="Arial"/>
              </a:rPr>
              <a:t> and ONNX models.</a:t>
            </a:r>
            <a:endParaRPr lang="en-US" dirty="0"/>
          </a:p>
          <a:p>
            <a:endParaRPr lang="en-US" dirty="0">
              <a:cs typeface="Arial"/>
            </a:endParaRPr>
          </a:p>
          <a:p>
            <a:r>
              <a:rPr lang="en-US" dirty="0" err="1">
                <a:cs typeface="Arial"/>
              </a:rPr>
              <a:t>Optimised</a:t>
            </a:r>
            <a:r>
              <a:rPr lang="en-US" dirty="0">
                <a:cs typeface="Arial"/>
              </a:rPr>
              <a:t> models from Max Engine deployed as microservices with Max Serving</a:t>
            </a:r>
            <a:endParaRPr lang="en-US"/>
          </a:p>
          <a:p>
            <a:endParaRPr lang="en-US" dirty="0">
              <a:cs typeface="Arial"/>
            </a:endParaRPr>
          </a:p>
          <a:p>
            <a:r>
              <a:rPr lang="en-US" dirty="0">
                <a:cs typeface="Arial"/>
              </a:rPr>
              <a:t>"Max: Completing Mojo's AI Story"</a:t>
            </a:r>
          </a:p>
          <a:p>
            <a:endParaRPr lang="en-US" dirty="0"/>
          </a:p>
        </p:txBody>
      </p:sp>
      <p:pic>
        <p:nvPicPr>
          <p:cNvPr id="3" name="Picture Placeholder 4" descr="A cartoon character wearing a fire head&#10;&#10;Description automatically generated">
            <a:extLst>
              <a:ext uri="{FF2B5EF4-FFF2-40B4-BE49-F238E27FC236}">
                <a16:creationId xmlns:a16="http://schemas.microsoft.com/office/drawing/2014/main" id="{3B20AE97-BF44-51B0-872C-6F2C85007A3E}"/>
              </a:ext>
            </a:extLst>
          </p:cNvPr>
          <p:cNvPicPr>
            <a:picLocks noChangeAspect="1"/>
          </p:cNvPicPr>
          <p:nvPr/>
        </p:nvPicPr>
        <p:blipFill>
          <a:blip r:embed="rId3"/>
          <a:srcRect l="322" r="322"/>
          <a:stretch/>
        </p:blipFill>
        <p:spPr>
          <a:xfrm>
            <a:off x="7422715" y="622601"/>
            <a:ext cx="4103175" cy="4118493"/>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Tree>
    <p:extLst>
      <p:ext uri="{BB962C8B-B14F-4D97-AF65-F5344CB8AC3E}">
        <p14:creationId xmlns:p14="http://schemas.microsoft.com/office/powerpoint/2010/main" val="354737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Chris Lattner </a:t>
            </a:r>
            <a:br>
              <a:rPr lang="en-US" dirty="0"/>
            </a:br>
            <a:r>
              <a:rPr lang="en-US" dirty="0"/>
              <a:t>Co-founder and CEO.</a:t>
            </a:r>
          </a:p>
        </p:txBody>
      </p:sp>
      <p:sp>
        <p:nvSpPr>
          <p:cNvPr id="4" name="Text Placeholder 3">
            <a:extLst>
              <a:ext uri="{FF2B5EF4-FFF2-40B4-BE49-F238E27FC236}">
                <a16:creationId xmlns:a16="http://schemas.microsoft.com/office/drawing/2014/main" id="{B7C4DB8A-F6D0-FE86-2F30-5BB5576A5934}"/>
              </a:ext>
            </a:extLst>
          </p:cNvPr>
          <p:cNvSpPr>
            <a:spLocks noGrp="1"/>
          </p:cNvSpPr>
          <p:nvPr>
            <p:ph sz="quarter" idx="18"/>
          </p:nvPr>
        </p:nvSpPr>
        <p:spPr>
          <a:xfrm>
            <a:off x="810330" y="1882565"/>
            <a:ext cx="6275387" cy="3271324"/>
          </a:xfrm>
        </p:spPr>
        <p:txBody>
          <a:bodyPr vert="horz" lIns="0" tIns="45720" rIns="91440" bIns="45720" rtlCol="0" anchor="t">
            <a:noAutofit/>
          </a:bodyPr>
          <a:lstStyle/>
          <a:p>
            <a:r>
              <a:rPr lang="en-US" dirty="0">
                <a:ea typeface="+mn-lt"/>
                <a:cs typeface="+mn-lt"/>
              </a:rPr>
              <a:t>Co-founder and CEO of Modular AI.</a:t>
            </a:r>
            <a:endParaRPr lang="en-US" dirty="0"/>
          </a:p>
          <a:p>
            <a:r>
              <a:rPr lang="en-US" dirty="0">
                <a:ea typeface="+mn-lt"/>
                <a:cs typeface="+mn-lt"/>
              </a:rPr>
              <a:t>Built and scaled many open source compiler infrastructures, including LLVM, Clang, MLIR, and CIRCT. </a:t>
            </a:r>
          </a:p>
          <a:p>
            <a:r>
              <a:rPr lang="en-US" dirty="0">
                <a:ea typeface="+mn-lt"/>
                <a:cs typeface="+mn-lt"/>
              </a:rPr>
              <a:t>Built, managed, and launched the Swift programming language.</a:t>
            </a:r>
            <a:endParaRPr lang="en-US" dirty="0">
              <a:ea typeface="+mn-lt"/>
            </a:endParaRPr>
          </a:p>
          <a:p>
            <a:r>
              <a:rPr lang="en-US" dirty="0">
                <a:ea typeface="+mn-lt"/>
                <a:cs typeface="+mn-lt"/>
              </a:rPr>
              <a:t>Scaled ML systems globally bringing Google Cloud TPUs to market, unifying the ML compiler stack at Google (and beyond) with MLIR, scaling Google's SW and HW on both server and edge to impact billions of users.</a:t>
            </a:r>
            <a:br>
              <a:rPr lang="en-US" dirty="0">
                <a:ea typeface="+mn-lt"/>
                <a:cs typeface="+mn-lt"/>
              </a:rPr>
            </a:br>
            <a:br>
              <a:rPr lang="en-US" dirty="0"/>
            </a:br>
            <a:r>
              <a:rPr lang="en-US" dirty="0">
                <a:cs typeface="Arial"/>
              </a:rPr>
              <a:t>Head of Autopilot at Tesla.</a:t>
            </a:r>
            <a:endParaRPr lang="en-US" dirty="0"/>
          </a:p>
          <a:p>
            <a:r>
              <a:rPr lang="en-US" dirty="0">
                <a:ea typeface="+mn-lt"/>
                <a:cs typeface="+mn-lt"/>
              </a:rPr>
              <a:t>Contributed to many other commercial and open source projects at Apple, Tesla and Google.</a:t>
            </a:r>
          </a:p>
          <a:p>
            <a:endParaRPr lang="en-US" dirty="0">
              <a:ea typeface="+mn-lt"/>
              <a:cs typeface="+mn-lt"/>
            </a:endParaRPr>
          </a:p>
          <a:p>
            <a:r>
              <a:rPr lang="en-US" dirty="0">
                <a:ea typeface="+mn-lt"/>
                <a:cs typeface="+mn-lt"/>
              </a:rPr>
              <a:t>Taken from Personal Website - https://nondot.org/sabre/</a:t>
            </a:r>
            <a:endParaRPr lang="en-US" dirty="0"/>
          </a:p>
        </p:txBody>
      </p:sp>
      <p:pic>
        <p:nvPicPr>
          <p:cNvPr id="3" name="Picture Placeholder 4" descr="A cartoon character wearing a fire head&#10;&#10;Description automatically generated">
            <a:extLst>
              <a:ext uri="{FF2B5EF4-FFF2-40B4-BE49-F238E27FC236}">
                <a16:creationId xmlns:a16="http://schemas.microsoft.com/office/drawing/2014/main" id="{3B20AE97-BF44-51B0-872C-6F2C85007A3E}"/>
              </a:ext>
            </a:extLst>
          </p:cNvPr>
          <p:cNvPicPr>
            <a:picLocks noChangeAspect="1"/>
          </p:cNvPicPr>
          <p:nvPr/>
        </p:nvPicPr>
        <p:blipFill>
          <a:blip r:embed="rId3"/>
          <a:srcRect l="322" r="322"/>
          <a:stretch/>
        </p:blipFill>
        <p:spPr>
          <a:xfrm>
            <a:off x="7422715" y="622601"/>
            <a:ext cx="4103175" cy="4118493"/>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pic>
        <p:nvPicPr>
          <p:cNvPr id="2" name="Picture 1" descr="A person in a blue plaid shirt&#10;&#10;Description automatically generated">
            <a:extLst>
              <a:ext uri="{FF2B5EF4-FFF2-40B4-BE49-F238E27FC236}">
                <a16:creationId xmlns:a16="http://schemas.microsoft.com/office/drawing/2014/main" id="{3BFB6ECF-5CEB-9138-2D17-0CAA32962EDA}"/>
              </a:ext>
            </a:extLst>
          </p:cNvPr>
          <p:cNvPicPr>
            <a:picLocks noChangeAspect="1"/>
          </p:cNvPicPr>
          <p:nvPr/>
        </p:nvPicPr>
        <p:blipFill>
          <a:blip r:embed="rId4"/>
          <a:stretch>
            <a:fillRect/>
          </a:stretch>
        </p:blipFill>
        <p:spPr>
          <a:xfrm>
            <a:off x="7408333" y="622905"/>
            <a:ext cx="4118428" cy="411842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0724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Who are Modular?</a:t>
            </a:r>
          </a:p>
        </p:txBody>
      </p:sp>
      <p:sp>
        <p:nvSpPr>
          <p:cNvPr id="4" name="Text Placeholder 3">
            <a:extLst>
              <a:ext uri="{FF2B5EF4-FFF2-40B4-BE49-F238E27FC236}">
                <a16:creationId xmlns:a16="http://schemas.microsoft.com/office/drawing/2014/main" id="{B7C4DB8A-F6D0-FE86-2F30-5BB5576A5934}"/>
              </a:ext>
            </a:extLst>
          </p:cNvPr>
          <p:cNvSpPr>
            <a:spLocks noGrp="1"/>
          </p:cNvSpPr>
          <p:nvPr>
            <p:ph sz="quarter" idx="18"/>
          </p:nvPr>
        </p:nvSpPr>
        <p:spPr>
          <a:xfrm>
            <a:off x="798235" y="1713232"/>
            <a:ext cx="6275387" cy="3271324"/>
          </a:xfrm>
        </p:spPr>
        <p:txBody>
          <a:bodyPr vert="horz" lIns="0" tIns="45720" rIns="91440" bIns="45720" rtlCol="0" anchor="t">
            <a:noAutofit/>
          </a:bodyPr>
          <a:lstStyle/>
          <a:p>
            <a:r>
              <a:rPr lang="en-US" dirty="0">
                <a:cs typeface="Arial"/>
              </a:rPr>
              <a:t>Crunchbase lists them as a company of 11-50.</a:t>
            </a:r>
            <a:br>
              <a:rPr lang="en-US" dirty="0">
                <a:cs typeface="Arial"/>
              </a:rPr>
            </a:br>
            <a:r>
              <a:rPr lang="en-US" dirty="0">
                <a:cs typeface="+mn-lt"/>
              </a:rPr>
              <a:t>Last year, took $100M of VC Money. </a:t>
            </a:r>
            <a:br>
              <a:rPr lang="en-US" dirty="0">
                <a:cs typeface="+mn-lt"/>
              </a:rPr>
            </a:br>
            <a:br>
              <a:rPr lang="en-US" dirty="0">
                <a:cs typeface="+mn-lt"/>
              </a:rPr>
            </a:br>
            <a:r>
              <a:rPr lang="en-US" dirty="0">
                <a:ea typeface="+mn-lt"/>
                <a:cs typeface="+mn-lt"/>
              </a:rPr>
              <a:t>The Open Careers page gives an indication for Modular's forthcoming priorities.</a:t>
            </a:r>
            <a:endParaRPr lang="en-US">
              <a:ea typeface="+mn-lt"/>
            </a:endParaRPr>
          </a:p>
          <a:p>
            <a:pPr marL="285750" indent="-285750">
              <a:buFont typeface="Calibri" panose="020B0604020202020204" pitchFamily="34" charset="0"/>
              <a:buChar char="-"/>
            </a:pPr>
            <a:r>
              <a:rPr lang="en-US" dirty="0">
                <a:ea typeface="+mn-lt"/>
                <a:cs typeface="+mn-lt"/>
              </a:rPr>
              <a:t>AI Compiler Engineer</a:t>
            </a:r>
            <a:endParaRPr lang="en-US" dirty="0"/>
          </a:p>
          <a:p>
            <a:pPr marL="285750" indent="-285750">
              <a:buFont typeface="Calibri" panose="020B0604020202020204" pitchFamily="34" charset="0"/>
              <a:buChar char="-"/>
            </a:pPr>
            <a:r>
              <a:rPr lang="en-US" dirty="0">
                <a:ea typeface="+mn-lt"/>
                <a:cs typeface="+mn-lt"/>
              </a:rPr>
              <a:t>AI CPU Performance Engineer</a:t>
            </a:r>
            <a:endParaRPr lang="en-US" dirty="0"/>
          </a:p>
          <a:p>
            <a:pPr marL="285750" indent="-285750">
              <a:buFont typeface="Calibri" panose="020B0604020202020204" pitchFamily="34" charset="0"/>
              <a:buChar char="-"/>
            </a:pPr>
            <a:r>
              <a:rPr lang="en-US" dirty="0">
                <a:ea typeface="+mn-lt"/>
                <a:cs typeface="+mn-lt"/>
              </a:rPr>
              <a:t>AI GPU Performance Engineer</a:t>
            </a:r>
            <a:endParaRPr lang="en-US" dirty="0"/>
          </a:p>
          <a:p>
            <a:pPr marL="285750" indent="-285750">
              <a:buFont typeface="Calibri" panose="020B0604020202020204" pitchFamily="34" charset="0"/>
              <a:buChar char="-"/>
            </a:pPr>
            <a:r>
              <a:rPr lang="en-US" dirty="0">
                <a:ea typeface="+mn-lt"/>
                <a:cs typeface="+mn-lt"/>
              </a:rPr>
              <a:t>AI Runtime Tech Lead</a:t>
            </a:r>
            <a:endParaRPr lang="en-US" dirty="0"/>
          </a:p>
          <a:p>
            <a:pPr marL="285750" indent="-285750">
              <a:buFont typeface="Calibri" panose="020B0604020202020204" pitchFamily="34" charset="0"/>
              <a:buChar char="-"/>
            </a:pPr>
            <a:r>
              <a:rPr lang="en-US" dirty="0">
                <a:ea typeface="+mn-lt"/>
                <a:cs typeface="+mn-lt"/>
              </a:rPr>
              <a:t>Cloud Services Engineer</a:t>
            </a:r>
            <a:endParaRPr lang="en-US" dirty="0"/>
          </a:p>
          <a:p>
            <a:pPr marL="285750" indent="-285750">
              <a:buFont typeface="Calibri" panose="020B0604020202020204" pitchFamily="34" charset="0"/>
              <a:buChar char="-"/>
            </a:pPr>
            <a:r>
              <a:rPr lang="en-US" dirty="0">
                <a:ea typeface="+mn-lt"/>
                <a:cs typeface="+mn-lt"/>
              </a:rPr>
              <a:t>Platform Engineer, Performance Infrastructure.</a:t>
            </a:r>
            <a:endParaRPr lang="en-US" dirty="0"/>
          </a:p>
          <a:p>
            <a:pPr marL="285750" indent="-285750">
              <a:buFont typeface="Calibri" panose="020B0604020202020204" pitchFamily="34" charset="0"/>
              <a:buChar char="-"/>
            </a:pPr>
            <a:r>
              <a:rPr lang="en-US" dirty="0">
                <a:ea typeface="+mn-lt"/>
                <a:cs typeface="+mn-lt"/>
              </a:rPr>
              <a:t>Software Engineer, Client Team, AI Frameworks.</a:t>
            </a:r>
            <a:r>
              <a:rPr lang="en-US" dirty="0">
                <a:cs typeface="Arial"/>
              </a:rPr>
              <a:t> </a:t>
            </a:r>
            <a:endParaRPr lang="en-US" dirty="0"/>
          </a:p>
        </p:txBody>
      </p:sp>
      <p:pic>
        <p:nvPicPr>
          <p:cNvPr id="2" name="Picture 1" descr="@modularml">
            <a:extLst>
              <a:ext uri="{FF2B5EF4-FFF2-40B4-BE49-F238E27FC236}">
                <a16:creationId xmlns:a16="http://schemas.microsoft.com/office/drawing/2014/main" id="{B843CC76-9138-8F7F-1073-D7C3D37F03D9}"/>
              </a:ext>
            </a:extLst>
          </p:cNvPr>
          <p:cNvPicPr>
            <a:picLocks noChangeAspect="1"/>
          </p:cNvPicPr>
          <p:nvPr/>
        </p:nvPicPr>
        <p:blipFill>
          <a:blip r:embed="rId3"/>
          <a:stretch>
            <a:fillRect/>
          </a:stretch>
        </p:blipFill>
        <p:spPr>
          <a:xfrm>
            <a:off x="7429501" y="1061358"/>
            <a:ext cx="3465285" cy="3465285"/>
          </a:xfrm>
          <a:prstGeom prst="rect">
            <a:avLst/>
          </a:prstGeom>
        </p:spPr>
      </p:pic>
    </p:spTree>
    <p:extLst>
      <p:ext uri="{BB962C8B-B14F-4D97-AF65-F5344CB8AC3E}">
        <p14:creationId xmlns:p14="http://schemas.microsoft.com/office/powerpoint/2010/main" val="3409041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426624" y="-888973"/>
            <a:ext cx="6400800" cy="5203387"/>
          </a:xfrm>
        </p:spPr>
        <p:txBody>
          <a:bodyPr anchor="ctr"/>
          <a:lstStyle/>
          <a:p>
            <a:r>
              <a:rPr lang="en-US" dirty="0"/>
              <a:t>Performance</a:t>
            </a:r>
          </a:p>
        </p:txBody>
      </p:sp>
      <p:pic>
        <p:nvPicPr>
          <p:cNvPr id="5" name="Picture Placeholder 4" descr="Cartoon character with flames in front of two cars&#10;&#10;Description automatically generated">
            <a:extLst>
              <a:ext uri="{FF2B5EF4-FFF2-40B4-BE49-F238E27FC236}">
                <a16:creationId xmlns:a16="http://schemas.microsoft.com/office/drawing/2014/main" id="{BEF27D12-FF17-6195-DCD7-60FD6CE4F96F}"/>
              </a:ext>
            </a:extLst>
          </p:cNvPr>
          <p:cNvPicPr>
            <a:picLocks noGrp="1" noChangeAspect="1"/>
          </p:cNvPicPr>
          <p:nvPr>
            <p:ph type="pic" sz="quarter" idx="15"/>
          </p:nvPr>
        </p:nvPicPr>
        <p:blipFill>
          <a:blip r:embed="rId3"/>
          <a:srcRect l="23" r="23"/>
          <a:stretch/>
        </p:blipFill>
        <p:spPr>
          <a:xfrm>
            <a:off x="7636925" y="3182214"/>
            <a:ext cx="3506440" cy="3520683"/>
          </a:xfrm>
        </p:spPr>
      </p:pic>
    </p:spTree>
    <p:extLst>
      <p:ext uri="{BB962C8B-B14F-4D97-AF65-F5344CB8AC3E}">
        <p14:creationId xmlns:p14="http://schemas.microsoft.com/office/powerpoint/2010/main" val="1198221945"/>
      </p:ext>
    </p:extLst>
  </p:cSld>
  <p:clrMapOvr>
    <a:masterClrMapping/>
  </p:clrMapOvr>
</p:sld>
</file>

<file path=ppt/theme/theme1.xml><?xml version="1.0" encoding="utf-8"?>
<a:theme xmlns:a="http://schemas.openxmlformats.org/drawingml/2006/main" name="Custom">
  <a:themeElements>
    <a:clrScheme name="Training-presentation">
      <a:dk1>
        <a:srgbClr val="000000"/>
      </a:dk1>
      <a:lt1>
        <a:srgbClr val="FFFFFF"/>
      </a:lt1>
      <a:dk2>
        <a:srgbClr val="112CC1"/>
      </a:dk2>
      <a:lt2>
        <a:srgbClr val="E7E6E6"/>
      </a:lt2>
      <a:accent1>
        <a:srgbClr val="FF7128"/>
      </a:accent1>
      <a:accent2>
        <a:srgbClr val="FF2828"/>
      </a:accent2>
      <a:accent3>
        <a:srgbClr val="2849FD"/>
      </a:accent3>
      <a:accent4>
        <a:srgbClr val="D3DDFE"/>
      </a:accent4>
      <a:accent5>
        <a:srgbClr val="FBFF22"/>
      </a:accent5>
      <a:accent6>
        <a:srgbClr val="D90000"/>
      </a:accent6>
      <a:hlink>
        <a:srgbClr val="0563C1"/>
      </a:hlink>
      <a:folHlink>
        <a:srgbClr val="954F72"/>
      </a:folHlink>
    </a:clrScheme>
    <a:fontScheme name="Custom 1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03460604_win32_SL_V10" id="{99B34821-6204-44CE-8DD7-2088F7B07FF3}" vid="{E244DE33-B49D-4797-B149-ADA6E5DF5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A81F5C2-3514-4A07-8A5F-801AC1F704E0}">
  <ds:schemaRefs>
    <ds:schemaRef ds:uri="http://schemas.microsoft.com/sharepoint/v3/contenttype/forms"/>
  </ds:schemaRefs>
</ds:datastoreItem>
</file>

<file path=customXml/itemProps2.xml><?xml version="1.0" encoding="utf-8"?>
<ds:datastoreItem xmlns:ds="http://schemas.openxmlformats.org/officeDocument/2006/customXml" ds:itemID="{ECF14FD5-A096-4D90-927F-14121C0402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458E52-C9AB-45CD-90E2-A592FBC3F2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1411</TotalTime>
  <Words>3536</Words>
  <Application>Microsoft Macintosh PowerPoint</Application>
  <PresentationFormat>Widescreen</PresentationFormat>
  <Paragraphs>324</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Arial Black</vt:lpstr>
      <vt:lpstr>Calibri</vt:lpstr>
      <vt:lpstr>Custom</vt:lpstr>
      <vt:lpstr>Mojo 🔥</vt:lpstr>
      <vt:lpstr>Agenda</vt:lpstr>
      <vt:lpstr>Demo Playground https://docs.modular.com/mojo/playground</vt:lpstr>
      <vt:lpstr>Who or what is Mojo?</vt:lpstr>
      <vt:lpstr>What is Mojo 🔥?</vt:lpstr>
      <vt:lpstr>What is Max 🏎️?</vt:lpstr>
      <vt:lpstr>Chris Lattner  Co-founder and CEO.</vt:lpstr>
      <vt:lpstr>Who are Modular?</vt:lpstr>
      <vt:lpstr>Performance</vt:lpstr>
      <vt:lpstr>68,000x faster than Python  </vt:lpstr>
      <vt:lpstr>DNA Benchmark</vt:lpstr>
      <vt:lpstr>Large Language Model Benchmark</vt:lpstr>
      <vt:lpstr>...and on GPU?</vt:lpstr>
      <vt:lpstr>Performance TLDR</vt:lpstr>
      <vt:lpstr>Usability</vt:lpstr>
      <vt:lpstr>Usability</vt:lpstr>
      <vt:lpstr>Language Reference</vt:lpstr>
      <vt:lpstr>Glimpses of Mojo</vt:lpstr>
      <vt:lpstr>Day 1</vt:lpstr>
      <vt:lpstr>Day 1</vt:lpstr>
      <vt:lpstr>Day 1</vt:lpstr>
      <vt:lpstr>Day 1</vt:lpstr>
      <vt:lpstr>Usability TLDR</vt:lpstr>
      <vt:lpstr> Community &amp; Governance</vt:lpstr>
      <vt:lpstr>Community &amp; Governance</vt:lpstr>
      <vt:lpstr>Community</vt:lpstr>
      <vt:lpstr> Governance</vt:lpstr>
      <vt:lpstr>Mojo Vision differs from the Zen of Python </vt:lpstr>
      <vt:lpstr>Will this partly open software be closed or relicensed?</vt:lpstr>
      <vt:lpstr>Community and Governance TLDR</vt:lpstr>
      <vt:lpstr>Conclusions</vt:lpstr>
      <vt:lpstr>Conclusion: Python's faster Cousin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Jamie Coombes</cp:lastModifiedBy>
  <cp:revision>932</cp:revision>
  <dcterms:created xsi:type="dcterms:W3CDTF">2024-04-23T07:28:20Z</dcterms:created>
  <dcterms:modified xsi:type="dcterms:W3CDTF">2024-04-25T08:38:22Z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